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57" r:id="rId2"/>
    <p:sldId id="409" r:id="rId3"/>
    <p:sldId id="410" r:id="rId4"/>
    <p:sldId id="648" r:id="rId5"/>
    <p:sldId id="507" r:id="rId6"/>
    <p:sldId id="475" r:id="rId7"/>
    <p:sldId id="672" r:id="rId8"/>
    <p:sldId id="421" r:id="rId9"/>
    <p:sldId id="670" r:id="rId10"/>
    <p:sldId id="514" r:id="rId11"/>
    <p:sldId id="431" r:id="rId12"/>
    <p:sldId id="515" r:id="rId13"/>
    <p:sldId id="673" r:id="rId14"/>
    <p:sldId id="518" r:id="rId15"/>
    <p:sldId id="674" r:id="rId16"/>
    <p:sldId id="516" r:id="rId17"/>
    <p:sldId id="675" r:id="rId18"/>
    <p:sldId id="671" r:id="rId19"/>
    <p:sldId id="519" r:id="rId20"/>
    <p:sldId id="488" r:id="rId21"/>
    <p:sldId id="667" r:id="rId22"/>
    <p:sldId id="406" r:id="rId2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20" d="100"/>
          <a:sy n="120" d="100"/>
        </p:scale>
        <p:origin x="120" y="2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027706-2857-42B1-AE80-FC6212975B99}" type="doc">
      <dgm:prSet loTypeId="urn:microsoft.com/office/officeart/2008/layout/VerticalCurvedList#1" loCatId="list" qsTypeId="urn:microsoft.com/office/officeart/2005/8/quickstyle/simple1#2" qsCatId="simple" csTypeId="urn:microsoft.com/office/officeart/2005/8/colors/colorful1#1" csCatId="colorful" phldr="1"/>
      <dgm:spPr/>
      <dgm:t>
        <a:bodyPr/>
        <a:lstStyle/>
        <a:p>
          <a:endParaRPr lang="en-US"/>
        </a:p>
      </dgm:t>
    </dgm:pt>
    <dgm:pt modelId="{60B57311-48C0-4F06-B6D9-90EF9D6C3AC6}">
      <dgm:prSet phldrT="[Texto]" custT="1"/>
      <dgm:spPr/>
      <dgm:t>
        <a:bodyPr/>
        <a:lstStyle/>
        <a:p>
          <a:pPr marL="0" lvl="0" indent="0" algn="l" defTabSz="577850">
            <a:lnSpc>
              <a:spcPct val="90000"/>
            </a:lnSpc>
            <a:spcBef>
              <a:spcPct val="0"/>
            </a:spcBef>
            <a:spcAft>
              <a:spcPct val="35000"/>
            </a:spcAft>
            <a:buNone/>
          </a:pPr>
          <a:r>
            <a:rPr lang="en-US" sz="1100" kern="1200" dirty="0">
              <a:latin typeface="Arial" panose="020B0604020202020204" pitchFamily="34" charset="0"/>
              <a:ea typeface="+mn-ea"/>
              <a:cs typeface="Arial" panose="020B0604020202020204" pitchFamily="34" charset="0"/>
            </a:rPr>
            <a:t>Pliegos de papel, aprox. 10</a:t>
          </a:r>
        </a:p>
      </dgm:t>
    </dgm:pt>
    <dgm:pt modelId="{38B2087D-5E5F-4C2F-83BF-8CFA0C5D6508}" type="parTrans" cxnId="{15CC730B-6CA6-43F3-8C58-E1A1AE757F75}">
      <dgm:prSet/>
      <dgm:spPr/>
      <dgm:t>
        <a:bodyPr/>
        <a:lstStyle/>
        <a:p>
          <a:endParaRPr lang="en-US" sz="1100">
            <a:latin typeface="Candara" panose="020E0502030303020204" pitchFamily="34" charset="0"/>
            <a:cs typeface="Arial" panose="020B0604020202020204" pitchFamily="34" charset="0"/>
          </a:endParaRPr>
        </a:p>
      </dgm:t>
    </dgm:pt>
    <dgm:pt modelId="{43B21478-9A13-4ED9-88E9-2A73D768A51F}" type="sibTrans" cxnId="{15CC730B-6CA6-43F3-8C58-E1A1AE757F75}">
      <dgm:prSet/>
      <dgm:spPr/>
      <dgm:t>
        <a:bodyPr/>
        <a:lstStyle/>
        <a:p>
          <a:endParaRPr lang="en-US" sz="1100">
            <a:latin typeface="Candara" panose="020E0502030303020204" pitchFamily="34" charset="0"/>
            <a:cs typeface="Arial" panose="020B0604020202020204" pitchFamily="34" charset="0"/>
          </a:endParaRPr>
        </a:p>
      </dgm:t>
    </dgm:pt>
    <dgm:pt modelId="{2CA53DF4-E1D5-4DFC-818E-A06C0E29E732}">
      <dgm:prSet phldrT="[Texto]" custT="1"/>
      <dgm:spPr/>
      <dgm:t>
        <a:bodyPr/>
        <a:lstStyle/>
        <a:p>
          <a:pPr marL="0" lvl="0" indent="0" algn="l" defTabSz="577850">
            <a:lnSpc>
              <a:spcPct val="90000"/>
            </a:lnSpc>
            <a:spcBef>
              <a:spcPct val="0"/>
            </a:spcBef>
            <a:spcAft>
              <a:spcPct val="35000"/>
            </a:spcAft>
            <a:buNone/>
          </a:pPr>
          <a:r>
            <a:rPr lang="es-CO" sz="1100" kern="1200" dirty="0">
              <a:latin typeface="Candara" panose="020E0502030303020204" pitchFamily="34" charset="0"/>
              <a:ea typeface="+mn-ea"/>
              <a:cs typeface="Arial" panose="020B0604020202020204" pitchFamily="34" charset="0"/>
            </a:rPr>
            <a:t>Post-it/</a:t>
          </a:r>
          <a:r>
            <a:rPr lang="en-US" sz="1100" kern="1200" dirty="0">
              <a:latin typeface="Candara" panose="020E0502030303020204" pitchFamily="34" charset="0"/>
              <a:ea typeface="+mn-ea"/>
              <a:cs typeface="Arial" panose="020B0604020202020204" pitchFamily="34" charset="0"/>
            </a:rPr>
            <a:t>sticky </a:t>
          </a:r>
          <a:r>
            <a:rPr lang="en-US" sz="1100" kern="1200" dirty="0">
              <a:latin typeface="Arial" panose="020B0604020202020204" pitchFamily="34" charset="0"/>
              <a:ea typeface="+mn-ea"/>
              <a:cs typeface="Arial" panose="020B0604020202020204" pitchFamily="34" charset="0"/>
            </a:rPr>
            <a:t>notes</a:t>
          </a:r>
          <a:r>
            <a:rPr lang="es-CO" sz="1100" kern="1200" dirty="0">
              <a:latin typeface="Candara" panose="020E0502030303020204" pitchFamily="34" charset="0"/>
              <a:ea typeface="+mn-ea"/>
              <a:cs typeface="Arial" panose="020B0604020202020204" pitchFamily="34" charset="0"/>
            </a:rPr>
            <a:t> de 3” x 3” (75 mm x 75 mm) y de 4” x 3” (100 mm x 75 mm) de diferentes colores. En total debe haber por lo menos 100 </a:t>
          </a:r>
          <a:r>
            <a:rPr lang="es-CO" sz="1100" kern="1200" dirty="0">
              <a:solidFill>
                <a:prstClr val="white"/>
              </a:solidFill>
              <a:latin typeface="Candara" panose="020E0502030303020204" pitchFamily="34" charset="0"/>
              <a:ea typeface="+mn-ea"/>
              <a:cs typeface="Arial" panose="020B0604020202020204" pitchFamily="34" charset="0"/>
            </a:rPr>
            <a:t>post-its de cada </a:t>
          </a:r>
          <a:r>
            <a:rPr lang="es-CO" sz="1100" kern="1200" dirty="0">
              <a:latin typeface="Candara" panose="020E0502030303020204" pitchFamily="34" charset="0"/>
              <a:ea typeface="+mn-ea"/>
              <a:cs typeface="Arial" panose="020B0604020202020204" pitchFamily="34" charset="0"/>
            </a:rPr>
            <a:t>tamaño</a:t>
          </a:r>
          <a:endParaRPr lang="en-US" sz="1100" kern="1200" dirty="0">
            <a:latin typeface="Candara" panose="020E0502030303020204" pitchFamily="34" charset="0"/>
            <a:ea typeface="+mn-ea"/>
            <a:cs typeface="Arial" panose="020B0604020202020204" pitchFamily="34" charset="0"/>
          </a:endParaRPr>
        </a:p>
      </dgm:t>
    </dgm:pt>
    <dgm:pt modelId="{8C9C7B32-A76A-45B6-9B17-5E862689208C}" type="parTrans" cxnId="{0B54C35F-2198-4A3E-8AF4-66707D63CCC9}">
      <dgm:prSet/>
      <dgm:spPr/>
      <dgm:t>
        <a:bodyPr/>
        <a:lstStyle/>
        <a:p>
          <a:endParaRPr lang="en-US" sz="1100">
            <a:latin typeface="Candara" panose="020E0502030303020204" pitchFamily="34" charset="0"/>
            <a:cs typeface="Arial" panose="020B0604020202020204" pitchFamily="34" charset="0"/>
          </a:endParaRPr>
        </a:p>
      </dgm:t>
    </dgm:pt>
    <dgm:pt modelId="{728F8A61-2187-495A-B757-5919E44903BD}" type="sibTrans" cxnId="{0B54C35F-2198-4A3E-8AF4-66707D63CCC9}">
      <dgm:prSet/>
      <dgm:spPr/>
      <dgm:t>
        <a:bodyPr/>
        <a:lstStyle/>
        <a:p>
          <a:endParaRPr lang="en-US" sz="1100">
            <a:latin typeface="Candara" panose="020E0502030303020204" pitchFamily="34" charset="0"/>
            <a:cs typeface="Arial" panose="020B0604020202020204" pitchFamily="34" charset="0"/>
          </a:endParaRPr>
        </a:p>
      </dgm:t>
    </dgm:pt>
    <dgm:pt modelId="{A61605AB-ABE3-4C7D-AC0A-EC2CCD994455}">
      <dgm:prSet custT="1"/>
      <dgm:spPr/>
      <dgm:t>
        <a:bodyPr/>
        <a:lstStyle/>
        <a:p>
          <a:pPr marL="0" lvl="0" indent="0" algn="l" defTabSz="577850">
            <a:lnSpc>
              <a:spcPct val="90000"/>
            </a:lnSpc>
            <a:spcBef>
              <a:spcPct val="0"/>
            </a:spcBef>
            <a:spcAft>
              <a:spcPct val="35000"/>
            </a:spcAft>
            <a:buNone/>
          </a:pPr>
          <a:r>
            <a:rPr lang="es-CO" sz="1100" kern="1200" dirty="0">
              <a:latin typeface="Candara" panose="020E0502030303020204" pitchFamily="34" charset="0"/>
              <a:ea typeface="+mn-ea"/>
              <a:cs typeface="Arial" panose="020B0604020202020204" pitchFamily="34" charset="0"/>
            </a:rPr>
            <a:t>Marcadores tipo plumón o Sharpie de color oscuro (negro, azul oscuro, café), por lo menos uno por cada participante</a:t>
          </a:r>
          <a:endParaRPr lang="en-US" sz="1100" kern="1200" dirty="0">
            <a:latin typeface="Candara" panose="020E0502030303020204" pitchFamily="34" charset="0"/>
            <a:ea typeface="+mn-ea"/>
            <a:cs typeface="Arial" panose="020B0604020202020204" pitchFamily="34" charset="0"/>
          </a:endParaRPr>
        </a:p>
      </dgm:t>
    </dgm:pt>
    <dgm:pt modelId="{5F9AC2F5-76D2-408D-928D-E6DC5437F2D9}" type="parTrans" cxnId="{021B5D14-140E-4F32-9FEB-C41A97E54C03}">
      <dgm:prSet/>
      <dgm:spPr/>
      <dgm:t>
        <a:bodyPr/>
        <a:lstStyle/>
        <a:p>
          <a:endParaRPr lang="en-US" sz="1100">
            <a:latin typeface="Candara" panose="020E0502030303020204" pitchFamily="34" charset="0"/>
            <a:cs typeface="Arial" panose="020B0604020202020204" pitchFamily="34" charset="0"/>
          </a:endParaRPr>
        </a:p>
      </dgm:t>
    </dgm:pt>
    <dgm:pt modelId="{21473C03-439D-4552-ABE5-5ED146BE6C83}" type="sibTrans" cxnId="{021B5D14-140E-4F32-9FEB-C41A97E54C03}">
      <dgm:prSet/>
      <dgm:spPr/>
      <dgm:t>
        <a:bodyPr/>
        <a:lstStyle/>
        <a:p>
          <a:endParaRPr lang="en-US" sz="1100">
            <a:latin typeface="Candara" panose="020E0502030303020204" pitchFamily="34" charset="0"/>
            <a:cs typeface="Arial" panose="020B0604020202020204" pitchFamily="34" charset="0"/>
          </a:endParaRPr>
        </a:p>
      </dgm:t>
    </dgm:pt>
    <dgm:pt modelId="{3E3EC1D9-E8F9-47C6-8342-6C331B5E949E}">
      <dgm:prSet phldrT="[Texto]" custT="1"/>
      <dgm:spPr/>
      <dgm:t>
        <a:bodyPr spcFirstLastPara="0" vert="horz" wrap="square" lIns="390881" tIns="35560" rIns="35560" bIns="35560" numCol="1" spcCol="1270" anchor="ctr" anchorCtr="0"/>
        <a:lstStyle/>
        <a:p>
          <a:pPr marL="0" lvl="0" indent="0" algn="l" defTabSz="577850">
            <a:lnSpc>
              <a:spcPct val="90000"/>
            </a:lnSpc>
            <a:spcBef>
              <a:spcPct val="0"/>
            </a:spcBef>
            <a:spcAft>
              <a:spcPct val="35000"/>
            </a:spcAft>
            <a:buNone/>
          </a:pPr>
          <a:r>
            <a:rPr lang="es-CO" sz="1100" kern="1200" dirty="0">
              <a:latin typeface="Arial" panose="020B0604020202020204" pitchFamily="34" charset="0"/>
              <a:ea typeface="+mn-ea"/>
              <a:cs typeface="Arial" panose="020B0604020202020204" pitchFamily="34" charset="0"/>
            </a:rPr>
            <a:t>Tijeras y cinta de enmascarar de color</a:t>
          </a:r>
          <a:endParaRPr lang="en-US" sz="1100" kern="1200" dirty="0">
            <a:latin typeface="Arial" panose="020B0604020202020204" pitchFamily="34" charset="0"/>
            <a:ea typeface="+mn-ea"/>
            <a:cs typeface="Arial" panose="020B0604020202020204" pitchFamily="34" charset="0"/>
          </a:endParaRPr>
        </a:p>
      </dgm:t>
    </dgm:pt>
    <dgm:pt modelId="{E9010119-8CC6-4F13-8526-68BB4778D6FC}" type="parTrans" cxnId="{35F1BA46-408B-42F7-B0B1-6745E9E054C3}">
      <dgm:prSet/>
      <dgm:spPr/>
      <dgm:t>
        <a:bodyPr/>
        <a:lstStyle/>
        <a:p>
          <a:endParaRPr lang="en-US" sz="1100">
            <a:latin typeface="Candara" panose="020E0502030303020204" pitchFamily="34" charset="0"/>
            <a:cs typeface="Arial" panose="020B0604020202020204" pitchFamily="34" charset="0"/>
          </a:endParaRPr>
        </a:p>
      </dgm:t>
    </dgm:pt>
    <dgm:pt modelId="{00839793-44C5-4679-BD84-CC17C036B09C}" type="sibTrans" cxnId="{35F1BA46-408B-42F7-B0B1-6745E9E054C3}">
      <dgm:prSet/>
      <dgm:spPr/>
      <dgm:t>
        <a:bodyPr/>
        <a:lstStyle/>
        <a:p>
          <a:endParaRPr lang="en-US" sz="1100">
            <a:latin typeface="Candara" panose="020E0502030303020204" pitchFamily="34" charset="0"/>
            <a:cs typeface="Arial" panose="020B0604020202020204" pitchFamily="34" charset="0"/>
          </a:endParaRPr>
        </a:p>
      </dgm:t>
    </dgm:pt>
    <dgm:pt modelId="{E285A896-3064-4EF9-9038-7FC8B1CFF82C}">
      <dgm:prSet phldrT="[Texto]" custT="1"/>
      <dgm:spPr/>
      <dgm:t>
        <a:bodyPr/>
        <a:lstStyle/>
        <a:p>
          <a:pPr>
            <a:buNone/>
          </a:pPr>
          <a:r>
            <a:rPr lang="es-CO" sz="1100" kern="1200" dirty="0">
              <a:latin typeface="Candara" panose="020E0502030303020204" pitchFamily="34" charset="0"/>
              <a:ea typeface="+mn-ea"/>
              <a:cs typeface="Arial" panose="020B0604020202020204" pitchFamily="34" charset="0"/>
            </a:rPr>
            <a:t>Cámara fotográfica (resolución mínima: 8M, resolución </a:t>
          </a:r>
          <a:r>
            <a:rPr lang="es-CO" sz="1100" kern="1200" dirty="0">
              <a:latin typeface="Arial" panose="020B0604020202020204" pitchFamily="34" charset="0"/>
              <a:ea typeface="+mn-ea"/>
              <a:cs typeface="Arial" panose="020B0604020202020204" pitchFamily="34" charset="0"/>
            </a:rPr>
            <a:t>recomendada</a:t>
          </a:r>
          <a:r>
            <a:rPr lang="es-CO" sz="1100" kern="1200" dirty="0">
              <a:latin typeface="Candara" panose="020E0502030303020204" pitchFamily="34" charset="0"/>
              <a:ea typeface="+mn-ea"/>
              <a:cs typeface="Arial" panose="020B0604020202020204" pitchFamily="34" charset="0"/>
            </a:rPr>
            <a:t> 16M) </a:t>
          </a:r>
          <a:endParaRPr lang="en-US" sz="1100" kern="1200" dirty="0">
            <a:latin typeface="Candara" panose="020E0502030303020204" pitchFamily="34" charset="0"/>
            <a:ea typeface="+mn-ea"/>
            <a:cs typeface="Arial" panose="020B0604020202020204" pitchFamily="34" charset="0"/>
          </a:endParaRPr>
        </a:p>
      </dgm:t>
    </dgm:pt>
    <dgm:pt modelId="{1D45623F-43CF-4EF6-B064-7EE694D5B16B}" type="parTrans" cxnId="{7C06489C-12AB-4A8C-BDBA-6C17E969E75B}">
      <dgm:prSet/>
      <dgm:spPr/>
      <dgm:t>
        <a:bodyPr/>
        <a:lstStyle/>
        <a:p>
          <a:endParaRPr lang="en-US" sz="1100">
            <a:latin typeface="Candara" panose="020E0502030303020204" pitchFamily="34" charset="0"/>
            <a:cs typeface="Arial" panose="020B0604020202020204" pitchFamily="34" charset="0"/>
          </a:endParaRPr>
        </a:p>
      </dgm:t>
    </dgm:pt>
    <dgm:pt modelId="{012CB07E-6200-4BE5-BD09-335E752BE2BF}" type="sibTrans" cxnId="{7C06489C-12AB-4A8C-BDBA-6C17E969E75B}">
      <dgm:prSet/>
      <dgm:spPr/>
      <dgm:t>
        <a:bodyPr/>
        <a:lstStyle/>
        <a:p>
          <a:endParaRPr lang="en-US" sz="1100">
            <a:latin typeface="Candara" panose="020E0502030303020204" pitchFamily="34" charset="0"/>
            <a:cs typeface="Arial" panose="020B0604020202020204" pitchFamily="34" charset="0"/>
          </a:endParaRPr>
        </a:p>
      </dgm:t>
    </dgm:pt>
    <dgm:pt modelId="{85A438EE-891D-41D0-8696-5F199C5B9A8D}">
      <dgm:prSet custT="1"/>
      <dgm:spPr/>
      <dgm:t>
        <a:bodyPr/>
        <a:lstStyle/>
        <a:p>
          <a:r>
            <a:rPr lang="es-CO" sz="1100" kern="1200" dirty="0">
              <a:solidFill>
                <a:prstClr val="white"/>
              </a:solidFill>
              <a:latin typeface="Candara" panose="020E0502030303020204" pitchFamily="34" charset="0"/>
              <a:ea typeface="+mn-ea"/>
              <a:cs typeface="Arial" panose="020B0604020202020204" pitchFamily="34" charset="0"/>
            </a:rPr>
            <a:t>Tener en cuenta los materiales según las actividades seleccionadas</a:t>
          </a:r>
        </a:p>
      </dgm:t>
    </dgm:pt>
    <dgm:pt modelId="{E57BEE55-8E25-473C-AAA7-814CCCB51527}" type="parTrans" cxnId="{C8492A24-757C-44BF-A303-36080ECBA30E}">
      <dgm:prSet/>
      <dgm:spPr/>
      <dgm:t>
        <a:bodyPr/>
        <a:lstStyle/>
        <a:p>
          <a:endParaRPr lang="es-CO"/>
        </a:p>
      </dgm:t>
    </dgm:pt>
    <dgm:pt modelId="{8BEAB204-AB6E-4448-9180-470976B6B8A0}" type="sibTrans" cxnId="{C8492A24-757C-44BF-A303-36080ECBA30E}">
      <dgm:prSet/>
      <dgm:spPr/>
      <dgm:t>
        <a:bodyPr/>
        <a:lstStyle/>
        <a:p>
          <a:endParaRPr lang="es-CO"/>
        </a:p>
      </dgm:t>
    </dgm:pt>
    <dgm:pt modelId="{D958A89A-4B5D-4A7C-9192-56BF25A4D058}" type="pres">
      <dgm:prSet presAssocID="{4B027706-2857-42B1-AE80-FC6212975B99}" presName="Name0" presStyleCnt="0">
        <dgm:presLayoutVars>
          <dgm:chMax val="7"/>
          <dgm:chPref val="7"/>
          <dgm:dir/>
        </dgm:presLayoutVars>
      </dgm:prSet>
      <dgm:spPr/>
    </dgm:pt>
    <dgm:pt modelId="{33DCFBF3-152A-4341-A7D3-6AFBC075B991}" type="pres">
      <dgm:prSet presAssocID="{4B027706-2857-42B1-AE80-FC6212975B99}" presName="Name1" presStyleCnt="0"/>
      <dgm:spPr/>
    </dgm:pt>
    <dgm:pt modelId="{1AA1DD95-7DAB-4A34-83E0-7E949D1F3063}" type="pres">
      <dgm:prSet presAssocID="{4B027706-2857-42B1-AE80-FC6212975B99}" presName="cycle" presStyleCnt="0"/>
      <dgm:spPr/>
    </dgm:pt>
    <dgm:pt modelId="{9DDD3D8F-5EDF-4862-893A-AF1735F89F49}" type="pres">
      <dgm:prSet presAssocID="{4B027706-2857-42B1-AE80-FC6212975B99}" presName="srcNode" presStyleLbl="node1" presStyleIdx="0" presStyleCnt="6"/>
      <dgm:spPr/>
    </dgm:pt>
    <dgm:pt modelId="{78F8470A-3277-4265-B0FA-F7D3E8A4DCFF}" type="pres">
      <dgm:prSet presAssocID="{4B027706-2857-42B1-AE80-FC6212975B99}" presName="conn" presStyleLbl="parChTrans1D2" presStyleIdx="0" presStyleCnt="1"/>
      <dgm:spPr/>
    </dgm:pt>
    <dgm:pt modelId="{7BA759F9-1EBD-4353-BF12-208AC4E94486}" type="pres">
      <dgm:prSet presAssocID="{4B027706-2857-42B1-AE80-FC6212975B99}" presName="extraNode" presStyleLbl="node1" presStyleIdx="0" presStyleCnt="6"/>
      <dgm:spPr/>
    </dgm:pt>
    <dgm:pt modelId="{B281737E-2728-4339-B817-0249F5563C69}" type="pres">
      <dgm:prSet presAssocID="{4B027706-2857-42B1-AE80-FC6212975B99}" presName="dstNode" presStyleLbl="node1" presStyleIdx="0" presStyleCnt="6"/>
      <dgm:spPr/>
    </dgm:pt>
    <dgm:pt modelId="{2F17E5A9-6EFC-4EB9-A3A3-7D8ED9F574C5}" type="pres">
      <dgm:prSet presAssocID="{60B57311-48C0-4F06-B6D9-90EF9D6C3AC6}" presName="text_1" presStyleLbl="node1" presStyleIdx="0" presStyleCnt="6">
        <dgm:presLayoutVars>
          <dgm:bulletEnabled val="1"/>
        </dgm:presLayoutVars>
      </dgm:prSet>
      <dgm:spPr/>
    </dgm:pt>
    <dgm:pt modelId="{5F31B232-54DC-47D4-8B5C-6AF3791707A1}" type="pres">
      <dgm:prSet presAssocID="{60B57311-48C0-4F06-B6D9-90EF9D6C3AC6}" presName="accent_1" presStyleCnt="0"/>
      <dgm:spPr/>
    </dgm:pt>
    <dgm:pt modelId="{0153992A-2C51-49F9-81B1-A5D64362165E}" type="pres">
      <dgm:prSet presAssocID="{60B57311-48C0-4F06-B6D9-90EF9D6C3AC6}" presName="accentRepeatNode" presStyleLbl="solidFgAcc1" presStyleIdx="0" presStyleCnt="6"/>
      <dgm:spPr/>
    </dgm:pt>
    <dgm:pt modelId="{D6525006-518E-45BA-9FFF-BC02EF4F8ACD}" type="pres">
      <dgm:prSet presAssocID="{A61605AB-ABE3-4C7D-AC0A-EC2CCD994455}" presName="text_2" presStyleLbl="node1" presStyleIdx="1" presStyleCnt="6">
        <dgm:presLayoutVars>
          <dgm:bulletEnabled val="1"/>
        </dgm:presLayoutVars>
      </dgm:prSet>
      <dgm:spPr/>
    </dgm:pt>
    <dgm:pt modelId="{9C91CEDC-3833-42B3-833D-3298CDD0D604}" type="pres">
      <dgm:prSet presAssocID="{A61605AB-ABE3-4C7D-AC0A-EC2CCD994455}" presName="accent_2" presStyleCnt="0"/>
      <dgm:spPr/>
    </dgm:pt>
    <dgm:pt modelId="{957296D0-72CD-41E9-B25B-556096C0FA03}" type="pres">
      <dgm:prSet presAssocID="{A61605AB-ABE3-4C7D-AC0A-EC2CCD994455}" presName="accentRepeatNode" presStyleLbl="solidFgAcc1" presStyleIdx="1" presStyleCnt="6"/>
      <dgm:spPr/>
    </dgm:pt>
    <dgm:pt modelId="{EC257BCB-27B2-461F-9C86-B346D1F4419D}" type="pres">
      <dgm:prSet presAssocID="{2CA53DF4-E1D5-4DFC-818E-A06C0E29E732}" presName="text_3" presStyleLbl="node1" presStyleIdx="2" presStyleCnt="6">
        <dgm:presLayoutVars>
          <dgm:bulletEnabled val="1"/>
        </dgm:presLayoutVars>
      </dgm:prSet>
      <dgm:spPr/>
    </dgm:pt>
    <dgm:pt modelId="{956B9BEC-1ACC-444A-97DB-DBCDFC9D7976}" type="pres">
      <dgm:prSet presAssocID="{2CA53DF4-E1D5-4DFC-818E-A06C0E29E732}" presName="accent_3" presStyleCnt="0"/>
      <dgm:spPr/>
    </dgm:pt>
    <dgm:pt modelId="{4C88473A-A536-4362-84AA-D8C7FBF1A620}" type="pres">
      <dgm:prSet presAssocID="{2CA53DF4-E1D5-4DFC-818E-A06C0E29E732}" presName="accentRepeatNode" presStyleLbl="solidFgAcc1" presStyleIdx="2" presStyleCnt="6"/>
      <dgm:spPr/>
    </dgm:pt>
    <dgm:pt modelId="{38C32480-2EB8-4A08-ACA5-16257BF493B3}" type="pres">
      <dgm:prSet presAssocID="{3E3EC1D9-E8F9-47C6-8342-6C331B5E949E}" presName="text_4" presStyleLbl="node1" presStyleIdx="3" presStyleCnt="6">
        <dgm:presLayoutVars>
          <dgm:bulletEnabled val="1"/>
        </dgm:presLayoutVars>
      </dgm:prSet>
      <dgm:spPr/>
    </dgm:pt>
    <dgm:pt modelId="{C0FD8467-54AA-48E8-8496-2D19D58DF287}" type="pres">
      <dgm:prSet presAssocID="{3E3EC1D9-E8F9-47C6-8342-6C331B5E949E}" presName="accent_4" presStyleCnt="0"/>
      <dgm:spPr/>
    </dgm:pt>
    <dgm:pt modelId="{6FA1646E-AE61-4E2A-A2CE-D60A87753BF7}" type="pres">
      <dgm:prSet presAssocID="{3E3EC1D9-E8F9-47C6-8342-6C331B5E949E}" presName="accentRepeatNode" presStyleLbl="solidFgAcc1" presStyleIdx="3" presStyleCnt="6"/>
      <dgm:spPr/>
    </dgm:pt>
    <dgm:pt modelId="{5ED6A97B-7296-42D6-8625-81217995CC15}" type="pres">
      <dgm:prSet presAssocID="{E285A896-3064-4EF9-9038-7FC8B1CFF82C}" presName="text_5" presStyleLbl="node1" presStyleIdx="4" presStyleCnt="6">
        <dgm:presLayoutVars>
          <dgm:bulletEnabled val="1"/>
        </dgm:presLayoutVars>
      </dgm:prSet>
      <dgm:spPr/>
    </dgm:pt>
    <dgm:pt modelId="{F30424D2-8724-4842-BCC4-7A53D04F9FCF}" type="pres">
      <dgm:prSet presAssocID="{E285A896-3064-4EF9-9038-7FC8B1CFF82C}" presName="accent_5" presStyleCnt="0"/>
      <dgm:spPr/>
    </dgm:pt>
    <dgm:pt modelId="{114632FD-EB39-4961-9DB3-F5D54172F046}" type="pres">
      <dgm:prSet presAssocID="{E285A896-3064-4EF9-9038-7FC8B1CFF82C}" presName="accentRepeatNode" presStyleLbl="solidFgAcc1" presStyleIdx="4" presStyleCnt="6"/>
      <dgm:spPr/>
    </dgm:pt>
    <dgm:pt modelId="{391C2839-80C3-4B8D-8E69-5BEEC2573C78}" type="pres">
      <dgm:prSet presAssocID="{85A438EE-891D-41D0-8696-5F199C5B9A8D}" presName="text_6" presStyleLbl="node1" presStyleIdx="5" presStyleCnt="6">
        <dgm:presLayoutVars>
          <dgm:bulletEnabled val="1"/>
        </dgm:presLayoutVars>
      </dgm:prSet>
      <dgm:spPr/>
    </dgm:pt>
    <dgm:pt modelId="{A5FF093A-02CA-4F1E-B819-3A7B3219E5E0}" type="pres">
      <dgm:prSet presAssocID="{85A438EE-891D-41D0-8696-5F199C5B9A8D}" presName="accent_6" presStyleCnt="0"/>
      <dgm:spPr/>
    </dgm:pt>
    <dgm:pt modelId="{889EF078-26E1-400E-BA1B-242C380D0BC7}" type="pres">
      <dgm:prSet presAssocID="{85A438EE-891D-41D0-8696-5F199C5B9A8D}" presName="accentRepeatNode" presStyleLbl="solidFgAcc1" presStyleIdx="5" presStyleCnt="6"/>
      <dgm:spPr/>
    </dgm:pt>
  </dgm:ptLst>
  <dgm:cxnLst>
    <dgm:cxn modelId="{15CC730B-6CA6-43F3-8C58-E1A1AE757F75}" srcId="{4B027706-2857-42B1-AE80-FC6212975B99}" destId="{60B57311-48C0-4F06-B6D9-90EF9D6C3AC6}" srcOrd="0" destOrd="0" parTransId="{38B2087D-5E5F-4C2F-83BF-8CFA0C5D6508}" sibTransId="{43B21478-9A13-4ED9-88E9-2A73D768A51F}"/>
    <dgm:cxn modelId="{021B5D14-140E-4F32-9FEB-C41A97E54C03}" srcId="{4B027706-2857-42B1-AE80-FC6212975B99}" destId="{A61605AB-ABE3-4C7D-AC0A-EC2CCD994455}" srcOrd="1" destOrd="0" parTransId="{5F9AC2F5-76D2-408D-928D-E6DC5437F2D9}" sibTransId="{21473C03-439D-4552-ABE5-5ED146BE6C83}"/>
    <dgm:cxn modelId="{2172641C-16EE-431B-B798-338BB7115CB4}" type="presOf" srcId="{E285A896-3064-4EF9-9038-7FC8B1CFF82C}" destId="{5ED6A97B-7296-42D6-8625-81217995CC15}" srcOrd="0" destOrd="0" presId="urn:microsoft.com/office/officeart/2008/layout/VerticalCurvedList#1"/>
    <dgm:cxn modelId="{C8492A24-757C-44BF-A303-36080ECBA30E}" srcId="{4B027706-2857-42B1-AE80-FC6212975B99}" destId="{85A438EE-891D-41D0-8696-5F199C5B9A8D}" srcOrd="5" destOrd="0" parTransId="{E57BEE55-8E25-473C-AAA7-814CCCB51527}" sibTransId="{8BEAB204-AB6E-4448-9180-470976B6B8A0}"/>
    <dgm:cxn modelId="{83DA773E-EEB0-4BC4-A703-B040BEAB7DE2}" type="presOf" srcId="{43B21478-9A13-4ED9-88E9-2A73D768A51F}" destId="{78F8470A-3277-4265-B0FA-F7D3E8A4DCFF}" srcOrd="0" destOrd="0" presId="urn:microsoft.com/office/officeart/2008/layout/VerticalCurvedList#1"/>
    <dgm:cxn modelId="{01B1525E-27FB-44FB-A99F-25E5E94221FB}" type="presOf" srcId="{4B027706-2857-42B1-AE80-FC6212975B99}" destId="{D958A89A-4B5D-4A7C-9192-56BF25A4D058}" srcOrd="0" destOrd="0" presId="urn:microsoft.com/office/officeart/2008/layout/VerticalCurvedList#1"/>
    <dgm:cxn modelId="{0B54C35F-2198-4A3E-8AF4-66707D63CCC9}" srcId="{4B027706-2857-42B1-AE80-FC6212975B99}" destId="{2CA53DF4-E1D5-4DFC-818E-A06C0E29E732}" srcOrd="2" destOrd="0" parTransId="{8C9C7B32-A76A-45B6-9B17-5E862689208C}" sibTransId="{728F8A61-2187-495A-B757-5919E44903BD}"/>
    <dgm:cxn modelId="{5B637943-03F9-4B9F-B19E-C54C0A36142F}" type="presOf" srcId="{85A438EE-891D-41D0-8696-5F199C5B9A8D}" destId="{391C2839-80C3-4B8D-8E69-5BEEC2573C78}" srcOrd="0" destOrd="0" presId="urn:microsoft.com/office/officeart/2008/layout/VerticalCurvedList#1"/>
    <dgm:cxn modelId="{79FBCE65-4B2C-41B2-8DE0-4D2D771F1BE7}" type="presOf" srcId="{60B57311-48C0-4F06-B6D9-90EF9D6C3AC6}" destId="{2F17E5A9-6EFC-4EB9-A3A3-7D8ED9F574C5}" srcOrd="0" destOrd="0" presId="urn:microsoft.com/office/officeart/2008/layout/VerticalCurvedList#1"/>
    <dgm:cxn modelId="{35F1BA46-408B-42F7-B0B1-6745E9E054C3}" srcId="{4B027706-2857-42B1-AE80-FC6212975B99}" destId="{3E3EC1D9-E8F9-47C6-8342-6C331B5E949E}" srcOrd="3" destOrd="0" parTransId="{E9010119-8CC6-4F13-8526-68BB4778D6FC}" sibTransId="{00839793-44C5-4679-BD84-CC17C036B09C}"/>
    <dgm:cxn modelId="{EC3FBF48-36DE-4676-BF78-1BE152DE81A9}" type="presOf" srcId="{3E3EC1D9-E8F9-47C6-8342-6C331B5E949E}" destId="{38C32480-2EB8-4A08-ACA5-16257BF493B3}" srcOrd="0" destOrd="0" presId="urn:microsoft.com/office/officeart/2008/layout/VerticalCurvedList#1"/>
    <dgm:cxn modelId="{5A0D3C95-3A86-4DD0-8BEF-F82FFAA2A2F7}" type="presOf" srcId="{A61605AB-ABE3-4C7D-AC0A-EC2CCD994455}" destId="{D6525006-518E-45BA-9FFF-BC02EF4F8ACD}" srcOrd="0" destOrd="0" presId="urn:microsoft.com/office/officeart/2008/layout/VerticalCurvedList#1"/>
    <dgm:cxn modelId="{7C06489C-12AB-4A8C-BDBA-6C17E969E75B}" srcId="{4B027706-2857-42B1-AE80-FC6212975B99}" destId="{E285A896-3064-4EF9-9038-7FC8B1CFF82C}" srcOrd="4" destOrd="0" parTransId="{1D45623F-43CF-4EF6-B064-7EE694D5B16B}" sibTransId="{012CB07E-6200-4BE5-BD09-335E752BE2BF}"/>
    <dgm:cxn modelId="{E324B4AB-DBB0-4652-A701-B1E55A4601A4}" type="presOf" srcId="{2CA53DF4-E1D5-4DFC-818E-A06C0E29E732}" destId="{EC257BCB-27B2-461F-9C86-B346D1F4419D}" srcOrd="0" destOrd="0" presId="urn:microsoft.com/office/officeart/2008/layout/VerticalCurvedList#1"/>
    <dgm:cxn modelId="{194F444D-2EDB-4DEF-B36D-D890563A80C3}" type="presParOf" srcId="{D958A89A-4B5D-4A7C-9192-56BF25A4D058}" destId="{33DCFBF3-152A-4341-A7D3-6AFBC075B991}" srcOrd="0" destOrd="0" presId="urn:microsoft.com/office/officeart/2008/layout/VerticalCurvedList#1"/>
    <dgm:cxn modelId="{B59E035C-075C-411F-A31E-9726D959521C}" type="presParOf" srcId="{33DCFBF3-152A-4341-A7D3-6AFBC075B991}" destId="{1AA1DD95-7DAB-4A34-83E0-7E949D1F3063}" srcOrd="0" destOrd="0" presId="urn:microsoft.com/office/officeart/2008/layout/VerticalCurvedList#1"/>
    <dgm:cxn modelId="{555DBC7C-E863-4CCA-A12F-9257A858A7BB}" type="presParOf" srcId="{1AA1DD95-7DAB-4A34-83E0-7E949D1F3063}" destId="{9DDD3D8F-5EDF-4862-893A-AF1735F89F49}" srcOrd="0" destOrd="0" presId="urn:microsoft.com/office/officeart/2008/layout/VerticalCurvedList#1"/>
    <dgm:cxn modelId="{6F4D5084-2208-4626-9913-F457BEFB43DC}" type="presParOf" srcId="{1AA1DD95-7DAB-4A34-83E0-7E949D1F3063}" destId="{78F8470A-3277-4265-B0FA-F7D3E8A4DCFF}" srcOrd="1" destOrd="0" presId="urn:microsoft.com/office/officeart/2008/layout/VerticalCurvedList#1"/>
    <dgm:cxn modelId="{74BB00F2-4A83-4371-90DD-3637F7BBFDA4}" type="presParOf" srcId="{1AA1DD95-7DAB-4A34-83E0-7E949D1F3063}" destId="{7BA759F9-1EBD-4353-BF12-208AC4E94486}" srcOrd="2" destOrd="0" presId="urn:microsoft.com/office/officeart/2008/layout/VerticalCurvedList#1"/>
    <dgm:cxn modelId="{3AC6807E-3856-44A5-9FBD-215CD20C6475}" type="presParOf" srcId="{1AA1DD95-7DAB-4A34-83E0-7E949D1F3063}" destId="{B281737E-2728-4339-B817-0249F5563C69}" srcOrd="3" destOrd="0" presId="urn:microsoft.com/office/officeart/2008/layout/VerticalCurvedList#1"/>
    <dgm:cxn modelId="{37051D4B-233C-4C37-B8EF-0F336C065E8C}" type="presParOf" srcId="{33DCFBF3-152A-4341-A7D3-6AFBC075B991}" destId="{2F17E5A9-6EFC-4EB9-A3A3-7D8ED9F574C5}" srcOrd="1" destOrd="0" presId="urn:microsoft.com/office/officeart/2008/layout/VerticalCurvedList#1"/>
    <dgm:cxn modelId="{303CA301-A648-432E-9579-E2D21357F9C8}" type="presParOf" srcId="{33DCFBF3-152A-4341-A7D3-6AFBC075B991}" destId="{5F31B232-54DC-47D4-8B5C-6AF3791707A1}" srcOrd="2" destOrd="0" presId="urn:microsoft.com/office/officeart/2008/layout/VerticalCurvedList#1"/>
    <dgm:cxn modelId="{E21DF345-0D33-423B-A687-6D2803D458AD}" type="presParOf" srcId="{5F31B232-54DC-47D4-8B5C-6AF3791707A1}" destId="{0153992A-2C51-49F9-81B1-A5D64362165E}" srcOrd="0" destOrd="0" presId="urn:microsoft.com/office/officeart/2008/layout/VerticalCurvedList#1"/>
    <dgm:cxn modelId="{4BB3F11E-C5D8-4FC1-85AF-5611AD81742D}" type="presParOf" srcId="{33DCFBF3-152A-4341-A7D3-6AFBC075B991}" destId="{D6525006-518E-45BA-9FFF-BC02EF4F8ACD}" srcOrd="3" destOrd="0" presId="urn:microsoft.com/office/officeart/2008/layout/VerticalCurvedList#1"/>
    <dgm:cxn modelId="{E4D8557A-5EF9-4297-BF1C-6C3868E0CD30}" type="presParOf" srcId="{33DCFBF3-152A-4341-A7D3-6AFBC075B991}" destId="{9C91CEDC-3833-42B3-833D-3298CDD0D604}" srcOrd="4" destOrd="0" presId="urn:microsoft.com/office/officeart/2008/layout/VerticalCurvedList#1"/>
    <dgm:cxn modelId="{58CF6C4B-7595-40C0-AF16-2CE63A43B1CB}" type="presParOf" srcId="{9C91CEDC-3833-42B3-833D-3298CDD0D604}" destId="{957296D0-72CD-41E9-B25B-556096C0FA03}" srcOrd="0" destOrd="0" presId="urn:microsoft.com/office/officeart/2008/layout/VerticalCurvedList#1"/>
    <dgm:cxn modelId="{8090FA9A-0755-440D-97EE-8BDE7E9969FE}" type="presParOf" srcId="{33DCFBF3-152A-4341-A7D3-6AFBC075B991}" destId="{EC257BCB-27B2-461F-9C86-B346D1F4419D}" srcOrd="5" destOrd="0" presId="urn:microsoft.com/office/officeart/2008/layout/VerticalCurvedList#1"/>
    <dgm:cxn modelId="{3239EE6C-8E40-4FCB-811A-B1D100855BDA}" type="presParOf" srcId="{33DCFBF3-152A-4341-A7D3-6AFBC075B991}" destId="{956B9BEC-1ACC-444A-97DB-DBCDFC9D7976}" srcOrd="6" destOrd="0" presId="urn:microsoft.com/office/officeart/2008/layout/VerticalCurvedList#1"/>
    <dgm:cxn modelId="{C3F20E2B-6931-4980-AAE2-AEF25C0B291F}" type="presParOf" srcId="{956B9BEC-1ACC-444A-97DB-DBCDFC9D7976}" destId="{4C88473A-A536-4362-84AA-D8C7FBF1A620}" srcOrd="0" destOrd="0" presId="urn:microsoft.com/office/officeart/2008/layout/VerticalCurvedList#1"/>
    <dgm:cxn modelId="{60833885-6633-48A1-B1D5-97685CC3935C}" type="presParOf" srcId="{33DCFBF3-152A-4341-A7D3-6AFBC075B991}" destId="{38C32480-2EB8-4A08-ACA5-16257BF493B3}" srcOrd="7" destOrd="0" presId="urn:microsoft.com/office/officeart/2008/layout/VerticalCurvedList#1"/>
    <dgm:cxn modelId="{A6E67C67-DEE9-41E1-9B4A-C1FFFAD9FDF5}" type="presParOf" srcId="{33DCFBF3-152A-4341-A7D3-6AFBC075B991}" destId="{C0FD8467-54AA-48E8-8496-2D19D58DF287}" srcOrd="8" destOrd="0" presId="urn:microsoft.com/office/officeart/2008/layout/VerticalCurvedList#1"/>
    <dgm:cxn modelId="{39808ABA-103E-47B8-A161-EBCC878222C9}" type="presParOf" srcId="{C0FD8467-54AA-48E8-8496-2D19D58DF287}" destId="{6FA1646E-AE61-4E2A-A2CE-D60A87753BF7}" srcOrd="0" destOrd="0" presId="urn:microsoft.com/office/officeart/2008/layout/VerticalCurvedList#1"/>
    <dgm:cxn modelId="{071DC051-6B7F-4A75-B9D7-99E800DD5500}" type="presParOf" srcId="{33DCFBF3-152A-4341-A7D3-6AFBC075B991}" destId="{5ED6A97B-7296-42D6-8625-81217995CC15}" srcOrd="9" destOrd="0" presId="urn:microsoft.com/office/officeart/2008/layout/VerticalCurvedList#1"/>
    <dgm:cxn modelId="{031E9E5E-5108-4BE5-95EE-3AFE33D7A5BA}" type="presParOf" srcId="{33DCFBF3-152A-4341-A7D3-6AFBC075B991}" destId="{F30424D2-8724-4842-BCC4-7A53D04F9FCF}" srcOrd="10" destOrd="0" presId="urn:microsoft.com/office/officeart/2008/layout/VerticalCurvedList#1"/>
    <dgm:cxn modelId="{7E4035FF-F338-4D17-A7DD-AAA6334540F7}" type="presParOf" srcId="{F30424D2-8724-4842-BCC4-7A53D04F9FCF}" destId="{114632FD-EB39-4961-9DB3-F5D54172F046}" srcOrd="0" destOrd="0" presId="urn:microsoft.com/office/officeart/2008/layout/VerticalCurvedList#1"/>
    <dgm:cxn modelId="{8D51BE0F-B95D-4F98-B8D7-1F600AB321CB}" type="presParOf" srcId="{33DCFBF3-152A-4341-A7D3-6AFBC075B991}" destId="{391C2839-80C3-4B8D-8E69-5BEEC2573C78}" srcOrd="11" destOrd="0" presId="urn:microsoft.com/office/officeart/2008/layout/VerticalCurvedList#1"/>
    <dgm:cxn modelId="{67EF233D-6F67-4249-B29A-154223EC9EBA}" type="presParOf" srcId="{33DCFBF3-152A-4341-A7D3-6AFBC075B991}" destId="{A5FF093A-02CA-4F1E-B819-3A7B3219E5E0}" srcOrd="12" destOrd="0" presId="urn:microsoft.com/office/officeart/2008/layout/VerticalCurvedList#1"/>
    <dgm:cxn modelId="{3F4553E8-3490-48A9-8308-C33168ABFB38}" type="presParOf" srcId="{A5FF093A-02CA-4F1E-B819-3A7B3219E5E0}" destId="{889EF078-26E1-400E-BA1B-242C380D0BC7}" srcOrd="0" destOrd="0" presId="urn:microsoft.com/office/officeart/2008/layout/VerticalCurved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BB4CCA-C268-4567-BC40-8ECB7E26BD58}"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es-419"/>
        </a:p>
      </dgm:t>
    </dgm:pt>
    <dgm:pt modelId="{828FD8D1-9A04-48C0-8029-2B89B8BF2875}">
      <dgm:prSet phldrT="[Texto]" custT="1"/>
      <dgm:spPr/>
      <dgm:t>
        <a:bodyPr/>
        <a:lstStyle/>
        <a:p>
          <a:r>
            <a:rPr lang="es-CO" sz="1400" b="1" dirty="0">
              <a:latin typeface="Candara" panose="020E0502030303020204" pitchFamily="34" charset="0"/>
            </a:rPr>
            <a:t>¿Para qué? </a:t>
          </a:r>
          <a:endParaRPr lang="es-419" sz="1400" b="1" dirty="0">
            <a:latin typeface="Candara" panose="020E0502030303020204" pitchFamily="34" charset="0"/>
          </a:endParaRPr>
        </a:p>
      </dgm:t>
    </dgm:pt>
    <dgm:pt modelId="{38AFFEC7-2430-4C9F-9DC9-B22C2DC1EBB7}" type="parTrans" cxnId="{0148DA37-0EDD-4D5A-B773-3EFB9C374F5D}">
      <dgm:prSet/>
      <dgm:spPr/>
      <dgm:t>
        <a:bodyPr/>
        <a:lstStyle/>
        <a:p>
          <a:endParaRPr lang="es-419" sz="1400">
            <a:latin typeface="Candara" panose="020E0502030303020204" pitchFamily="34" charset="0"/>
          </a:endParaRPr>
        </a:p>
      </dgm:t>
    </dgm:pt>
    <dgm:pt modelId="{6D464F5B-0A21-4CC5-89EF-05FC09D05D6C}" type="sibTrans" cxnId="{0148DA37-0EDD-4D5A-B773-3EFB9C374F5D}">
      <dgm:prSet/>
      <dgm:spPr/>
      <dgm:t>
        <a:bodyPr/>
        <a:lstStyle/>
        <a:p>
          <a:endParaRPr lang="es-419" sz="1400">
            <a:latin typeface="Candara" panose="020E0502030303020204" pitchFamily="34" charset="0"/>
          </a:endParaRPr>
        </a:p>
      </dgm:t>
    </dgm:pt>
    <dgm:pt modelId="{1539BCBA-468F-46B0-820B-4D539708CF33}">
      <dgm:prSet phldrT="[Texto]" custT="1">
        <dgm:style>
          <a:lnRef idx="2">
            <a:schemeClr val="accent2"/>
          </a:lnRef>
          <a:fillRef idx="1">
            <a:schemeClr val="lt1"/>
          </a:fillRef>
          <a:effectRef idx="0">
            <a:schemeClr val="accent2"/>
          </a:effectRef>
          <a:fontRef idx="minor">
            <a:schemeClr val="dk1"/>
          </a:fontRef>
        </dgm:style>
      </dgm:prSet>
      <dgm:spPr>
        <a:ln w="28575"/>
      </dgm:spPr>
      <dgm:t>
        <a:bodyPr spcFirstLastPara="0" vert="horz" wrap="square" lIns="99568" tIns="8890" rIns="8890" bIns="8890" numCol="1" spcCol="1270" anchor="ctr" anchorCtr="0"/>
        <a:lstStyle/>
        <a:p>
          <a:pPr marL="114300" lvl="1" indent="-114300" algn="l" defTabSz="622300">
            <a:lnSpc>
              <a:spcPct val="90000"/>
            </a:lnSpc>
            <a:spcBef>
              <a:spcPct val="0"/>
            </a:spcBef>
            <a:spcAft>
              <a:spcPct val="15000"/>
            </a:spcAft>
            <a:buChar char="•"/>
          </a:pPr>
          <a:r>
            <a:rPr lang="es-419" sz="1400" kern="1200" dirty="0">
              <a:solidFill>
                <a:prstClr val="white">
                  <a:lumMod val="50000"/>
                </a:prstClr>
              </a:solidFill>
              <a:latin typeface="Candara" panose="020E0502030303020204" pitchFamily="34" charset="0"/>
              <a:ea typeface="+mn-ea"/>
              <a:cs typeface="+mn-cs"/>
            </a:rPr>
            <a:t>Para definir conjuntamente las reglas a aplicar durante las sesiones y mantener el enfoque en los objetivos</a:t>
          </a:r>
        </a:p>
      </dgm:t>
    </dgm:pt>
    <dgm:pt modelId="{0829AA84-5DF8-40A7-96A4-4EAF45D98BC3}" type="parTrans" cxnId="{BB5898C2-EE05-4B39-98D7-0A9476D0A4FF}">
      <dgm:prSet/>
      <dgm:spPr/>
      <dgm:t>
        <a:bodyPr/>
        <a:lstStyle/>
        <a:p>
          <a:endParaRPr lang="es-419" sz="1400">
            <a:latin typeface="Candara" panose="020E0502030303020204" pitchFamily="34" charset="0"/>
          </a:endParaRPr>
        </a:p>
      </dgm:t>
    </dgm:pt>
    <dgm:pt modelId="{8CE340FA-119D-4318-ACDE-20996E044A79}" type="sibTrans" cxnId="{BB5898C2-EE05-4B39-98D7-0A9476D0A4FF}">
      <dgm:prSet/>
      <dgm:spPr/>
      <dgm:t>
        <a:bodyPr/>
        <a:lstStyle/>
        <a:p>
          <a:endParaRPr lang="es-419" sz="1400">
            <a:latin typeface="Candara" panose="020E0502030303020204" pitchFamily="34" charset="0"/>
          </a:endParaRPr>
        </a:p>
      </dgm:t>
    </dgm:pt>
    <dgm:pt modelId="{0D6C3FEC-6548-4757-A11E-3A766864E27A}">
      <dgm:prSet phldrT="[Texto]" custT="1"/>
      <dgm:spPr/>
      <dgm:t>
        <a:bodyPr/>
        <a:lstStyle/>
        <a:p>
          <a:r>
            <a:rPr lang="es-CO" sz="1400" b="1" kern="1200" dirty="0">
              <a:solidFill>
                <a:prstClr val="white"/>
              </a:solidFill>
              <a:latin typeface="Candara" panose="020E0502030303020204" pitchFamily="34" charset="0"/>
              <a:ea typeface="+mn-ea"/>
              <a:cs typeface="+mn-cs"/>
            </a:rPr>
            <a:t>¿Quién? </a:t>
          </a:r>
          <a:endParaRPr lang="es-419" sz="1400" b="1" kern="1200" dirty="0">
            <a:solidFill>
              <a:prstClr val="white"/>
            </a:solidFill>
            <a:latin typeface="Candara" panose="020E0502030303020204" pitchFamily="34" charset="0"/>
            <a:ea typeface="+mn-ea"/>
            <a:cs typeface="+mn-cs"/>
          </a:endParaRPr>
        </a:p>
      </dgm:t>
    </dgm:pt>
    <dgm:pt modelId="{62726652-F26A-4C3F-B3AA-1A2B3F6049C7}" type="parTrans" cxnId="{1A6A0EAE-2C70-4745-8C82-7973990267E5}">
      <dgm:prSet/>
      <dgm:spPr/>
      <dgm:t>
        <a:bodyPr/>
        <a:lstStyle/>
        <a:p>
          <a:endParaRPr lang="es-419" sz="1400">
            <a:latin typeface="Candara" panose="020E0502030303020204" pitchFamily="34" charset="0"/>
          </a:endParaRPr>
        </a:p>
      </dgm:t>
    </dgm:pt>
    <dgm:pt modelId="{77D7C791-FA3B-4210-B9E6-AE5368964C0C}" type="sibTrans" cxnId="{1A6A0EAE-2C70-4745-8C82-7973990267E5}">
      <dgm:prSet/>
      <dgm:spPr/>
      <dgm:t>
        <a:bodyPr/>
        <a:lstStyle/>
        <a:p>
          <a:endParaRPr lang="es-419" sz="1400">
            <a:latin typeface="Candara" panose="020E0502030303020204" pitchFamily="34" charset="0"/>
          </a:endParaRPr>
        </a:p>
      </dgm:t>
    </dgm:pt>
    <dgm:pt modelId="{440E4C27-C661-4ABD-AA2F-B221AFAD91A7}">
      <dgm:prSet phldrT="[Texto]" custT="1"/>
      <dgm:spPr/>
      <dgm:t>
        <a:bodyPr/>
        <a:lstStyle/>
        <a:p>
          <a:r>
            <a:rPr lang="es-CO" sz="1400" b="1" kern="1200" dirty="0">
              <a:solidFill>
                <a:prstClr val="white"/>
              </a:solidFill>
              <a:latin typeface="Candara" panose="020E0502030303020204" pitchFamily="34" charset="0"/>
              <a:ea typeface="+mn-ea"/>
              <a:cs typeface="+mn-cs"/>
            </a:rPr>
            <a:t>¿Cómo?</a:t>
          </a:r>
          <a:endParaRPr lang="es-419" sz="1400" b="1" kern="1200" dirty="0">
            <a:solidFill>
              <a:prstClr val="white"/>
            </a:solidFill>
            <a:latin typeface="Candara" panose="020E0502030303020204" pitchFamily="34" charset="0"/>
            <a:ea typeface="+mn-ea"/>
            <a:cs typeface="+mn-cs"/>
          </a:endParaRPr>
        </a:p>
      </dgm:t>
    </dgm:pt>
    <dgm:pt modelId="{174C35F7-1400-48A6-B19C-6C76BED777F4}" type="parTrans" cxnId="{61CA9D2B-3B91-4609-9B82-4C8E2F6862AC}">
      <dgm:prSet/>
      <dgm:spPr/>
      <dgm:t>
        <a:bodyPr/>
        <a:lstStyle/>
        <a:p>
          <a:endParaRPr lang="es-419" sz="1400">
            <a:latin typeface="Candara" panose="020E0502030303020204" pitchFamily="34" charset="0"/>
          </a:endParaRPr>
        </a:p>
      </dgm:t>
    </dgm:pt>
    <dgm:pt modelId="{88894BD2-B2AE-4A67-968B-A5A28E674499}" type="sibTrans" cxnId="{61CA9D2B-3B91-4609-9B82-4C8E2F6862AC}">
      <dgm:prSet/>
      <dgm:spPr/>
      <dgm:t>
        <a:bodyPr/>
        <a:lstStyle/>
        <a:p>
          <a:endParaRPr lang="es-419" sz="1400">
            <a:latin typeface="Candara" panose="020E0502030303020204" pitchFamily="34" charset="0"/>
          </a:endParaRPr>
        </a:p>
      </dgm:t>
    </dgm:pt>
    <dgm:pt modelId="{3D022B4B-4E20-4FF9-BF0A-7E4B39CC58E3}">
      <dgm:prSet phldrT="[Texto]" custT="1"/>
      <dgm:spPr/>
      <dgm:t>
        <a:bodyPr/>
        <a:lstStyle/>
        <a:p>
          <a:pPr>
            <a:buFont typeface="Wingdings" panose="05000000000000000000" pitchFamily="2" charset="2"/>
            <a:buChar char=""/>
          </a:pPr>
          <a:r>
            <a:rPr lang="es-CO" sz="1400" b="1" kern="1200" dirty="0">
              <a:solidFill>
                <a:prstClr val="white"/>
              </a:solidFill>
              <a:latin typeface="Candara" panose="020E0502030303020204" pitchFamily="34" charset="0"/>
              <a:ea typeface="+mn-ea"/>
              <a:cs typeface="+mn-cs"/>
            </a:rPr>
            <a:t>¿Con qué?</a:t>
          </a:r>
          <a:endParaRPr lang="es-419" sz="1400" b="1" kern="1200" dirty="0">
            <a:solidFill>
              <a:prstClr val="white"/>
            </a:solidFill>
            <a:latin typeface="Candara" panose="020E0502030303020204" pitchFamily="34" charset="0"/>
            <a:ea typeface="+mn-ea"/>
            <a:cs typeface="+mn-cs"/>
          </a:endParaRPr>
        </a:p>
      </dgm:t>
    </dgm:pt>
    <dgm:pt modelId="{02B114F8-1333-4D55-8852-AD155B0D022B}" type="parTrans" cxnId="{3B1F6933-4315-40AD-9E20-0538E8B0CE3F}">
      <dgm:prSet/>
      <dgm:spPr/>
      <dgm:t>
        <a:bodyPr/>
        <a:lstStyle/>
        <a:p>
          <a:endParaRPr lang="es-419" sz="1400">
            <a:latin typeface="Candara" panose="020E0502030303020204" pitchFamily="34" charset="0"/>
          </a:endParaRPr>
        </a:p>
      </dgm:t>
    </dgm:pt>
    <dgm:pt modelId="{CC566F11-ADDF-456E-BC51-C8BD6B6CD0F6}" type="sibTrans" cxnId="{3B1F6933-4315-40AD-9E20-0538E8B0CE3F}">
      <dgm:prSet/>
      <dgm:spPr/>
      <dgm:t>
        <a:bodyPr/>
        <a:lstStyle/>
        <a:p>
          <a:endParaRPr lang="es-419" sz="1400">
            <a:latin typeface="Candara" panose="020E0502030303020204" pitchFamily="34" charset="0"/>
          </a:endParaRPr>
        </a:p>
      </dgm:t>
    </dgm:pt>
    <dgm:pt modelId="{F6C1FB29-7647-436E-9D79-B8C1F58C779F}">
      <dgm:prSet custT="1">
        <dgm:style>
          <a:lnRef idx="2">
            <a:schemeClr val="accent3"/>
          </a:lnRef>
          <a:fillRef idx="1">
            <a:schemeClr val="lt1"/>
          </a:fillRef>
          <a:effectRef idx="0">
            <a:schemeClr val="accent3"/>
          </a:effectRef>
          <a:fontRef idx="minor">
            <a:schemeClr val="dk1"/>
          </a:fontRef>
        </dgm:style>
      </dgm:prSet>
      <dgm:spPr>
        <a:ln w="28575"/>
      </dgm:spPr>
      <dgm:t>
        <a:bodyPr spcFirstLastPara="0" vert="horz" wrap="square" lIns="99568" tIns="8890" rIns="8890" bIns="8890" numCol="1" spcCol="1270" anchor="ctr" anchorCtr="0"/>
        <a:lstStyle/>
        <a:p>
          <a:pPr marL="114300" lvl="1" indent="-114300" algn="l" defTabSz="622300">
            <a:lnSpc>
              <a:spcPct val="90000"/>
            </a:lnSpc>
            <a:spcBef>
              <a:spcPct val="0"/>
            </a:spcBef>
            <a:spcAft>
              <a:spcPct val="15000"/>
            </a:spcAft>
            <a:buChar char="•"/>
          </a:pPr>
          <a:r>
            <a:rPr lang="es-419" sz="1400" kern="1200" dirty="0">
              <a:solidFill>
                <a:prstClr val="white">
                  <a:lumMod val="50000"/>
                </a:prstClr>
              </a:solidFill>
              <a:latin typeface="Candara" panose="020E0502030303020204" pitchFamily="34" charset="0"/>
              <a:ea typeface="+mn-ea"/>
              <a:cs typeface="+mn-cs"/>
            </a:rPr>
            <a:t>Todos los participantes</a:t>
          </a:r>
        </a:p>
      </dgm:t>
    </dgm:pt>
    <dgm:pt modelId="{800D2FAD-7B5B-48FB-A91A-351CA8B718A8}" type="parTrans" cxnId="{12343688-A0A2-4538-91A6-1333B0749A2F}">
      <dgm:prSet/>
      <dgm:spPr/>
      <dgm:t>
        <a:bodyPr/>
        <a:lstStyle/>
        <a:p>
          <a:endParaRPr lang="es-419" sz="1400">
            <a:latin typeface="Candara" panose="020E0502030303020204" pitchFamily="34" charset="0"/>
          </a:endParaRPr>
        </a:p>
      </dgm:t>
    </dgm:pt>
    <dgm:pt modelId="{67AD75F3-7DDC-4A9B-8A1D-BD2F7DB3AC9D}" type="sibTrans" cxnId="{12343688-A0A2-4538-91A6-1333B0749A2F}">
      <dgm:prSet/>
      <dgm:spPr/>
      <dgm:t>
        <a:bodyPr/>
        <a:lstStyle/>
        <a:p>
          <a:endParaRPr lang="es-419" sz="1400">
            <a:latin typeface="Candara" panose="020E0502030303020204" pitchFamily="34" charset="0"/>
          </a:endParaRPr>
        </a:p>
      </dgm:t>
    </dgm:pt>
    <dgm:pt modelId="{0BD825FD-36A9-4607-B00D-41CBB3F4AE01}">
      <dgm:prSet custT="1"/>
      <dgm:spPr/>
      <dgm:t>
        <a:bodyPr/>
        <a:lstStyle/>
        <a:p>
          <a:r>
            <a:rPr lang="es-CO" sz="1400" b="1" kern="1200" dirty="0">
              <a:solidFill>
                <a:prstClr val="white"/>
              </a:solidFill>
              <a:latin typeface="Candara" panose="020E0502030303020204" pitchFamily="34" charset="0"/>
              <a:ea typeface="+mn-ea"/>
              <a:cs typeface="+mn-cs"/>
            </a:rPr>
            <a:t>¿Cuánto tiempo?</a:t>
          </a:r>
          <a:endParaRPr lang="es-419" sz="1400" b="1" kern="1200" dirty="0">
            <a:solidFill>
              <a:prstClr val="white"/>
            </a:solidFill>
            <a:latin typeface="Candara" panose="020E0502030303020204" pitchFamily="34" charset="0"/>
            <a:ea typeface="+mn-ea"/>
            <a:cs typeface="+mn-cs"/>
          </a:endParaRPr>
        </a:p>
      </dgm:t>
    </dgm:pt>
    <dgm:pt modelId="{4BEB97C5-77D1-472D-B3CD-1ADC9D1EC659}" type="parTrans" cxnId="{8C47C198-1F5A-40A6-98BE-E4BD9BFA5A47}">
      <dgm:prSet/>
      <dgm:spPr/>
      <dgm:t>
        <a:bodyPr/>
        <a:lstStyle/>
        <a:p>
          <a:endParaRPr lang="es-419" sz="1400">
            <a:latin typeface="Candara" panose="020E0502030303020204" pitchFamily="34" charset="0"/>
          </a:endParaRPr>
        </a:p>
      </dgm:t>
    </dgm:pt>
    <dgm:pt modelId="{B538D04E-D476-494F-96F2-C9972C057380}" type="sibTrans" cxnId="{8C47C198-1F5A-40A6-98BE-E4BD9BFA5A47}">
      <dgm:prSet/>
      <dgm:spPr/>
      <dgm:t>
        <a:bodyPr/>
        <a:lstStyle/>
        <a:p>
          <a:endParaRPr lang="es-419" sz="1400">
            <a:latin typeface="Candara" panose="020E0502030303020204" pitchFamily="34" charset="0"/>
          </a:endParaRPr>
        </a:p>
      </dgm:t>
    </dgm:pt>
    <dgm:pt modelId="{1BC7328C-49D2-4BE9-8B07-1E0620847002}">
      <dgm:prSet custT="1">
        <dgm:style>
          <a:lnRef idx="2">
            <a:schemeClr val="accent4"/>
          </a:lnRef>
          <a:fillRef idx="1">
            <a:schemeClr val="lt1"/>
          </a:fillRef>
          <a:effectRef idx="0">
            <a:schemeClr val="accent4"/>
          </a:effectRef>
          <a:fontRef idx="minor">
            <a:schemeClr val="dk1"/>
          </a:fontRef>
        </dgm:style>
      </dgm:prSet>
      <dgm:spPr>
        <a:ln w="28575"/>
      </dgm:spPr>
      <dgm:t>
        <a:bodyPr/>
        <a:lstStyle/>
        <a:p>
          <a:r>
            <a:rPr lang="es-419" sz="1400" dirty="0">
              <a:solidFill>
                <a:schemeClr val="bg1">
                  <a:lumMod val="50000"/>
                </a:schemeClr>
              </a:solidFill>
              <a:latin typeface="Candara" panose="020E0502030303020204" pitchFamily="34" charset="0"/>
            </a:rPr>
            <a:t>Entre 10 minutos.</a:t>
          </a:r>
          <a:endParaRPr lang="es-419" sz="1400" dirty="0">
            <a:solidFill>
              <a:srgbClr val="92D050"/>
            </a:solidFill>
            <a:latin typeface="Candara" panose="020E0502030303020204" pitchFamily="34" charset="0"/>
          </a:endParaRPr>
        </a:p>
      </dgm:t>
    </dgm:pt>
    <dgm:pt modelId="{BB112C5F-ADF3-4F59-B6AF-13CDFDB8EAFA}" type="parTrans" cxnId="{FFC7F8F1-3D89-4653-9775-AA5480E8D128}">
      <dgm:prSet/>
      <dgm:spPr/>
      <dgm:t>
        <a:bodyPr/>
        <a:lstStyle/>
        <a:p>
          <a:endParaRPr lang="es-419" sz="1400">
            <a:latin typeface="Candara" panose="020E0502030303020204" pitchFamily="34" charset="0"/>
          </a:endParaRPr>
        </a:p>
      </dgm:t>
    </dgm:pt>
    <dgm:pt modelId="{1794ED21-AE25-49DE-8074-4FFD5A0C7095}" type="sibTrans" cxnId="{FFC7F8F1-3D89-4653-9775-AA5480E8D128}">
      <dgm:prSet/>
      <dgm:spPr/>
      <dgm:t>
        <a:bodyPr/>
        <a:lstStyle/>
        <a:p>
          <a:endParaRPr lang="es-419" sz="1400">
            <a:latin typeface="Candara" panose="020E0502030303020204" pitchFamily="34" charset="0"/>
          </a:endParaRPr>
        </a:p>
      </dgm:t>
    </dgm:pt>
    <dgm:pt modelId="{281946CF-F1FF-4C84-B878-F7F63796D8FF}">
      <dgm:prSet custT="1">
        <dgm:style>
          <a:lnRef idx="2">
            <a:schemeClr val="accent5"/>
          </a:lnRef>
          <a:fillRef idx="1">
            <a:schemeClr val="lt1"/>
          </a:fillRef>
          <a:effectRef idx="0">
            <a:schemeClr val="accent5"/>
          </a:effectRef>
          <a:fontRef idx="minor">
            <a:schemeClr val="dk1"/>
          </a:fontRef>
        </dgm:style>
      </dgm:prSet>
      <dgm:spPr>
        <a:ln w="28575"/>
      </dgm:spPr>
      <dgm:t>
        <a:bodyPr/>
        <a:lstStyle/>
        <a:p>
          <a:r>
            <a:rPr lang="es-419" sz="1400" dirty="0">
              <a:solidFill>
                <a:schemeClr val="bg1">
                  <a:lumMod val="50000"/>
                </a:schemeClr>
              </a:solidFill>
              <a:latin typeface="Candara" panose="020E0502030303020204" pitchFamily="34" charset="0"/>
            </a:rPr>
            <a:t>Pliego de papel + Post-</a:t>
          </a:r>
          <a:r>
            <a:rPr lang="es-419" sz="1400" dirty="0" err="1">
              <a:solidFill>
                <a:schemeClr val="bg1">
                  <a:lumMod val="50000"/>
                </a:schemeClr>
              </a:solidFill>
              <a:latin typeface="Candara" panose="020E0502030303020204" pitchFamily="34" charset="0"/>
            </a:rPr>
            <a:t>it</a:t>
          </a:r>
          <a:r>
            <a:rPr lang="es-419" sz="1400" dirty="0">
              <a:solidFill>
                <a:schemeClr val="bg1">
                  <a:lumMod val="50000"/>
                </a:schemeClr>
              </a:solidFill>
              <a:latin typeface="Candara" panose="020E0502030303020204" pitchFamily="34" charset="0"/>
            </a:rPr>
            <a:t> notes + Marcadores</a:t>
          </a:r>
        </a:p>
      </dgm:t>
    </dgm:pt>
    <dgm:pt modelId="{BCF0B080-8EA2-4ABE-B711-415AFC1E064F}" type="parTrans" cxnId="{8989AB94-ED57-4A17-8BBD-35388B8135B1}">
      <dgm:prSet/>
      <dgm:spPr/>
      <dgm:t>
        <a:bodyPr/>
        <a:lstStyle/>
        <a:p>
          <a:endParaRPr lang="es-419" sz="1400">
            <a:latin typeface="Candara" panose="020E0502030303020204" pitchFamily="34" charset="0"/>
          </a:endParaRPr>
        </a:p>
      </dgm:t>
    </dgm:pt>
    <dgm:pt modelId="{76BF7262-6FC8-4249-977C-BF3A3E2A7919}" type="sibTrans" cxnId="{8989AB94-ED57-4A17-8BBD-35388B8135B1}">
      <dgm:prSet/>
      <dgm:spPr/>
      <dgm:t>
        <a:bodyPr/>
        <a:lstStyle/>
        <a:p>
          <a:endParaRPr lang="es-419" sz="1400">
            <a:latin typeface="Candara" panose="020E0502030303020204" pitchFamily="34" charset="0"/>
          </a:endParaRPr>
        </a:p>
      </dgm:t>
    </dgm:pt>
    <dgm:pt modelId="{780AC2A9-C4B6-4D4D-BA33-A84B09074881}">
      <dgm:prSet phldrT="[Texto]" custT="1">
        <dgm:style>
          <a:lnRef idx="2">
            <a:schemeClr val="accent6"/>
          </a:lnRef>
          <a:fillRef idx="1">
            <a:schemeClr val="lt1"/>
          </a:fillRef>
          <a:effectRef idx="0">
            <a:schemeClr val="accent6"/>
          </a:effectRef>
          <a:fontRef idx="minor">
            <a:schemeClr val="dk1"/>
          </a:fontRef>
        </dgm:style>
      </dgm:prSet>
      <dgm:spPr>
        <a:ln w="28575"/>
      </dgm:spPr>
      <dgm:t>
        <a:bodyPr/>
        <a:lstStyle/>
        <a:p>
          <a:r>
            <a:rPr lang="es-419" sz="1400" dirty="0">
              <a:solidFill>
                <a:schemeClr val="bg1">
                  <a:lumMod val="50000"/>
                </a:schemeClr>
              </a:solidFill>
              <a:latin typeface="Candara" panose="020E0502030303020204" pitchFamily="34" charset="0"/>
            </a:rPr>
            <a:t>Se muestran unas reglas básicas ya definidas, y se solicita a los participantes que escriba e post-</a:t>
          </a:r>
          <a:r>
            <a:rPr lang="es-419" sz="1400" dirty="0" err="1">
              <a:solidFill>
                <a:schemeClr val="bg1">
                  <a:lumMod val="50000"/>
                </a:schemeClr>
              </a:solidFill>
              <a:latin typeface="Candara" panose="020E0502030303020204" pitchFamily="34" charset="0"/>
            </a:rPr>
            <a:t>it</a:t>
          </a:r>
          <a:r>
            <a:rPr lang="es-419" sz="1400" dirty="0">
              <a:solidFill>
                <a:schemeClr val="bg1">
                  <a:lumMod val="50000"/>
                </a:schemeClr>
              </a:solidFill>
              <a:latin typeface="Candara" panose="020E0502030303020204" pitchFamily="34" charset="0"/>
            </a:rPr>
            <a:t> las que crean  convenientes y complementen las que ya se definieron.</a:t>
          </a:r>
        </a:p>
      </dgm:t>
    </dgm:pt>
    <dgm:pt modelId="{EC273227-05AB-4C84-BCFB-8268A11B4A5F}" type="parTrans" cxnId="{2D706388-122F-4276-9C68-E193E7075598}">
      <dgm:prSet/>
      <dgm:spPr/>
      <dgm:t>
        <a:bodyPr/>
        <a:lstStyle/>
        <a:p>
          <a:endParaRPr lang="es-419" sz="1400">
            <a:latin typeface="Candara" panose="020E0502030303020204" pitchFamily="34" charset="0"/>
          </a:endParaRPr>
        </a:p>
      </dgm:t>
    </dgm:pt>
    <dgm:pt modelId="{040FF37D-B705-4A6B-9CCC-F24A29A92D6C}" type="sibTrans" cxnId="{2D706388-122F-4276-9C68-E193E7075598}">
      <dgm:prSet/>
      <dgm:spPr/>
      <dgm:t>
        <a:bodyPr/>
        <a:lstStyle/>
        <a:p>
          <a:endParaRPr lang="es-419" sz="1400">
            <a:latin typeface="Candara" panose="020E0502030303020204" pitchFamily="34" charset="0"/>
          </a:endParaRPr>
        </a:p>
      </dgm:t>
    </dgm:pt>
    <dgm:pt modelId="{BA2C225F-87B8-4172-ABAE-01813FBC7DF3}" type="pres">
      <dgm:prSet presAssocID="{3CBB4CCA-C268-4567-BC40-8ECB7E26BD58}" presName="linearFlow" presStyleCnt="0">
        <dgm:presLayoutVars>
          <dgm:dir/>
          <dgm:animLvl val="lvl"/>
          <dgm:resizeHandles val="exact"/>
        </dgm:presLayoutVars>
      </dgm:prSet>
      <dgm:spPr/>
    </dgm:pt>
    <dgm:pt modelId="{FBF9D998-0799-46E5-946F-D353AF5C9DC2}" type="pres">
      <dgm:prSet presAssocID="{828FD8D1-9A04-48C0-8029-2B89B8BF2875}" presName="composite" presStyleCnt="0"/>
      <dgm:spPr/>
    </dgm:pt>
    <dgm:pt modelId="{1DCA19C3-7E1C-402E-B9C9-A71EE1D51380}" type="pres">
      <dgm:prSet presAssocID="{828FD8D1-9A04-48C0-8029-2B89B8BF2875}" presName="parentText" presStyleLbl="alignNode1" presStyleIdx="0" presStyleCnt="5">
        <dgm:presLayoutVars>
          <dgm:chMax val="1"/>
          <dgm:bulletEnabled val="1"/>
        </dgm:presLayoutVars>
      </dgm:prSet>
      <dgm:spPr/>
    </dgm:pt>
    <dgm:pt modelId="{8213111A-FD20-4A0B-B983-DEE227E3D32F}" type="pres">
      <dgm:prSet presAssocID="{828FD8D1-9A04-48C0-8029-2B89B8BF2875}" presName="descendantText" presStyleLbl="alignAcc1" presStyleIdx="0" presStyleCnt="5">
        <dgm:presLayoutVars>
          <dgm:bulletEnabled val="1"/>
        </dgm:presLayoutVars>
      </dgm:prSet>
      <dgm:spPr>
        <a:xfrm rot="5400000">
          <a:off x="3943325" y="-3270848"/>
          <a:ext cx="621370" cy="7170388"/>
        </a:xfrm>
        <a:prstGeom prst="round2SameRect">
          <a:avLst/>
        </a:prstGeom>
      </dgm:spPr>
    </dgm:pt>
    <dgm:pt modelId="{16CC19E2-85DA-48B7-ADD0-C2910F6FB75B}" type="pres">
      <dgm:prSet presAssocID="{6D464F5B-0A21-4CC5-89EF-05FC09D05D6C}" presName="sp" presStyleCnt="0"/>
      <dgm:spPr/>
    </dgm:pt>
    <dgm:pt modelId="{046B4762-F46B-4387-A69D-C44A9604B052}" type="pres">
      <dgm:prSet presAssocID="{0D6C3FEC-6548-4757-A11E-3A766864E27A}" presName="composite" presStyleCnt="0"/>
      <dgm:spPr/>
    </dgm:pt>
    <dgm:pt modelId="{B1C7D5D1-85C3-4185-8980-62A9B9E853F5}" type="pres">
      <dgm:prSet presAssocID="{0D6C3FEC-6548-4757-A11E-3A766864E27A}" presName="parentText" presStyleLbl="alignNode1" presStyleIdx="1" presStyleCnt="5">
        <dgm:presLayoutVars>
          <dgm:chMax val="1"/>
          <dgm:bulletEnabled val="1"/>
        </dgm:presLayoutVars>
      </dgm:prSet>
      <dgm:spPr/>
    </dgm:pt>
    <dgm:pt modelId="{47190DAA-E1A1-4391-892B-36D4173EF83D}" type="pres">
      <dgm:prSet presAssocID="{0D6C3FEC-6548-4757-A11E-3A766864E27A}" presName="descendantText" presStyleLbl="alignAcc1" presStyleIdx="1" presStyleCnt="5">
        <dgm:presLayoutVars>
          <dgm:bulletEnabled val="1"/>
        </dgm:presLayoutVars>
      </dgm:prSet>
      <dgm:spPr>
        <a:xfrm rot="5400000">
          <a:off x="3943488" y="-2434323"/>
          <a:ext cx="621044" cy="7170388"/>
        </a:xfrm>
        <a:prstGeom prst="round2SameRect">
          <a:avLst/>
        </a:prstGeom>
      </dgm:spPr>
    </dgm:pt>
    <dgm:pt modelId="{B29282E4-B4CF-4E5B-A4EA-99FFD3D557D3}" type="pres">
      <dgm:prSet presAssocID="{77D7C791-FA3B-4210-B9E6-AE5368964C0C}" presName="sp" presStyleCnt="0"/>
      <dgm:spPr/>
    </dgm:pt>
    <dgm:pt modelId="{2D9F27F8-2D05-4553-976A-68E736512375}" type="pres">
      <dgm:prSet presAssocID="{0BD825FD-36A9-4607-B00D-41CBB3F4AE01}" presName="composite" presStyleCnt="0"/>
      <dgm:spPr/>
    </dgm:pt>
    <dgm:pt modelId="{3507FDE4-39E5-404D-9634-7C1386B35CC1}" type="pres">
      <dgm:prSet presAssocID="{0BD825FD-36A9-4607-B00D-41CBB3F4AE01}" presName="parentText" presStyleLbl="alignNode1" presStyleIdx="2" presStyleCnt="5">
        <dgm:presLayoutVars>
          <dgm:chMax val="1"/>
          <dgm:bulletEnabled val="1"/>
        </dgm:presLayoutVars>
      </dgm:prSet>
      <dgm:spPr/>
    </dgm:pt>
    <dgm:pt modelId="{AEC90008-F794-4634-AB5C-9D00C4AE48A2}" type="pres">
      <dgm:prSet presAssocID="{0BD825FD-36A9-4607-B00D-41CBB3F4AE01}" presName="descendantText" presStyleLbl="alignAcc1" presStyleIdx="2" presStyleCnt="5">
        <dgm:presLayoutVars>
          <dgm:bulletEnabled val="1"/>
        </dgm:presLayoutVars>
      </dgm:prSet>
      <dgm:spPr/>
    </dgm:pt>
    <dgm:pt modelId="{B60DA5C0-B3A3-4B01-B69C-0A0DB09ECBFF}" type="pres">
      <dgm:prSet presAssocID="{B538D04E-D476-494F-96F2-C9972C057380}" presName="sp" presStyleCnt="0"/>
      <dgm:spPr/>
    </dgm:pt>
    <dgm:pt modelId="{EAF2105E-DB0E-4806-8A18-B256CA37378D}" type="pres">
      <dgm:prSet presAssocID="{3D022B4B-4E20-4FF9-BF0A-7E4B39CC58E3}" presName="composite" presStyleCnt="0"/>
      <dgm:spPr/>
    </dgm:pt>
    <dgm:pt modelId="{BFCA333E-897C-4C25-A8CF-5A119ABE5A35}" type="pres">
      <dgm:prSet presAssocID="{3D022B4B-4E20-4FF9-BF0A-7E4B39CC58E3}" presName="parentText" presStyleLbl="alignNode1" presStyleIdx="3" presStyleCnt="5">
        <dgm:presLayoutVars>
          <dgm:chMax val="1"/>
          <dgm:bulletEnabled val="1"/>
        </dgm:presLayoutVars>
      </dgm:prSet>
      <dgm:spPr/>
    </dgm:pt>
    <dgm:pt modelId="{429BED6C-017D-4D4F-B7B1-27238C0767A8}" type="pres">
      <dgm:prSet presAssocID="{3D022B4B-4E20-4FF9-BF0A-7E4B39CC58E3}" presName="descendantText" presStyleLbl="alignAcc1" presStyleIdx="3" presStyleCnt="5">
        <dgm:presLayoutVars>
          <dgm:bulletEnabled val="1"/>
        </dgm:presLayoutVars>
      </dgm:prSet>
      <dgm:spPr/>
    </dgm:pt>
    <dgm:pt modelId="{3A6A5EFA-4139-40C8-856A-403E305DBEF2}" type="pres">
      <dgm:prSet presAssocID="{CC566F11-ADDF-456E-BC51-C8BD6B6CD0F6}" presName="sp" presStyleCnt="0"/>
      <dgm:spPr/>
    </dgm:pt>
    <dgm:pt modelId="{AEACAD63-E369-42CA-B9EC-D3C70C0C8A9E}" type="pres">
      <dgm:prSet presAssocID="{440E4C27-C661-4ABD-AA2F-B221AFAD91A7}" presName="composite" presStyleCnt="0"/>
      <dgm:spPr/>
    </dgm:pt>
    <dgm:pt modelId="{00830E4F-BD98-4820-ADCF-8A51BC02E09C}" type="pres">
      <dgm:prSet presAssocID="{440E4C27-C661-4ABD-AA2F-B221AFAD91A7}" presName="parentText" presStyleLbl="alignNode1" presStyleIdx="4" presStyleCnt="5">
        <dgm:presLayoutVars>
          <dgm:chMax val="1"/>
          <dgm:bulletEnabled val="1"/>
        </dgm:presLayoutVars>
      </dgm:prSet>
      <dgm:spPr/>
    </dgm:pt>
    <dgm:pt modelId="{733285E3-C9BD-4F92-9960-9F22F00B9F09}" type="pres">
      <dgm:prSet presAssocID="{440E4C27-C661-4ABD-AA2F-B221AFAD91A7}" presName="descendantText" presStyleLbl="alignAcc1" presStyleIdx="4" presStyleCnt="5">
        <dgm:presLayoutVars>
          <dgm:bulletEnabled val="1"/>
        </dgm:presLayoutVars>
      </dgm:prSet>
      <dgm:spPr/>
    </dgm:pt>
  </dgm:ptLst>
  <dgm:cxnLst>
    <dgm:cxn modelId="{BDE0E401-905D-4A8B-8BA3-4966D850F6A5}" type="presOf" srcId="{3D022B4B-4E20-4FF9-BF0A-7E4B39CC58E3}" destId="{BFCA333E-897C-4C25-A8CF-5A119ABE5A35}" srcOrd="0" destOrd="0" presId="urn:microsoft.com/office/officeart/2005/8/layout/chevron2"/>
    <dgm:cxn modelId="{1D2F8F2B-FC4F-4B3B-8CAE-2A35AC7EB2DA}" type="presOf" srcId="{281946CF-F1FF-4C84-B878-F7F63796D8FF}" destId="{429BED6C-017D-4D4F-B7B1-27238C0767A8}" srcOrd="0" destOrd="0" presId="urn:microsoft.com/office/officeart/2005/8/layout/chevron2"/>
    <dgm:cxn modelId="{61CA9D2B-3B91-4609-9B82-4C8E2F6862AC}" srcId="{3CBB4CCA-C268-4567-BC40-8ECB7E26BD58}" destId="{440E4C27-C661-4ABD-AA2F-B221AFAD91A7}" srcOrd="4" destOrd="0" parTransId="{174C35F7-1400-48A6-B19C-6C76BED777F4}" sibTransId="{88894BD2-B2AE-4A67-968B-A5A28E674499}"/>
    <dgm:cxn modelId="{6188902C-4D02-4600-BFB5-0935CB84D281}" type="presOf" srcId="{0BD825FD-36A9-4607-B00D-41CBB3F4AE01}" destId="{3507FDE4-39E5-404D-9634-7C1386B35CC1}" srcOrd="0" destOrd="0" presId="urn:microsoft.com/office/officeart/2005/8/layout/chevron2"/>
    <dgm:cxn modelId="{D472602F-988E-4FEB-8278-E10939090198}" type="presOf" srcId="{3CBB4CCA-C268-4567-BC40-8ECB7E26BD58}" destId="{BA2C225F-87B8-4172-ABAE-01813FBC7DF3}" srcOrd="0" destOrd="0" presId="urn:microsoft.com/office/officeart/2005/8/layout/chevron2"/>
    <dgm:cxn modelId="{3B1F6933-4315-40AD-9E20-0538E8B0CE3F}" srcId="{3CBB4CCA-C268-4567-BC40-8ECB7E26BD58}" destId="{3D022B4B-4E20-4FF9-BF0A-7E4B39CC58E3}" srcOrd="3" destOrd="0" parTransId="{02B114F8-1333-4D55-8852-AD155B0D022B}" sibTransId="{CC566F11-ADDF-456E-BC51-C8BD6B6CD0F6}"/>
    <dgm:cxn modelId="{0148DA37-0EDD-4D5A-B773-3EFB9C374F5D}" srcId="{3CBB4CCA-C268-4567-BC40-8ECB7E26BD58}" destId="{828FD8D1-9A04-48C0-8029-2B89B8BF2875}" srcOrd="0" destOrd="0" parTransId="{38AFFEC7-2430-4C9F-9DC9-B22C2DC1EBB7}" sibTransId="{6D464F5B-0A21-4CC5-89EF-05FC09D05D6C}"/>
    <dgm:cxn modelId="{72EBE037-B631-4A3C-A35B-D805A7DA62DA}" type="presOf" srcId="{780AC2A9-C4B6-4D4D-BA33-A84B09074881}" destId="{733285E3-C9BD-4F92-9960-9F22F00B9F09}" srcOrd="0" destOrd="0" presId="urn:microsoft.com/office/officeart/2005/8/layout/chevron2"/>
    <dgm:cxn modelId="{75D3CB57-5F9B-4E41-B415-EB53BDC70D48}" type="presOf" srcId="{440E4C27-C661-4ABD-AA2F-B221AFAD91A7}" destId="{00830E4F-BD98-4820-ADCF-8A51BC02E09C}" srcOrd="0" destOrd="0" presId="urn:microsoft.com/office/officeart/2005/8/layout/chevron2"/>
    <dgm:cxn modelId="{12343688-A0A2-4538-91A6-1333B0749A2F}" srcId="{0D6C3FEC-6548-4757-A11E-3A766864E27A}" destId="{F6C1FB29-7647-436E-9D79-B8C1F58C779F}" srcOrd="0" destOrd="0" parTransId="{800D2FAD-7B5B-48FB-A91A-351CA8B718A8}" sibTransId="{67AD75F3-7DDC-4A9B-8A1D-BD2F7DB3AC9D}"/>
    <dgm:cxn modelId="{2D706388-122F-4276-9C68-E193E7075598}" srcId="{440E4C27-C661-4ABD-AA2F-B221AFAD91A7}" destId="{780AC2A9-C4B6-4D4D-BA33-A84B09074881}" srcOrd="0" destOrd="0" parTransId="{EC273227-05AB-4C84-BCFB-8268A11B4A5F}" sibTransId="{040FF37D-B705-4A6B-9CCC-F24A29A92D6C}"/>
    <dgm:cxn modelId="{DD5A8E94-E2A9-4A47-B615-D03E6A984673}" type="presOf" srcId="{828FD8D1-9A04-48C0-8029-2B89B8BF2875}" destId="{1DCA19C3-7E1C-402E-B9C9-A71EE1D51380}" srcOrd="0" destOrd="0" presId="urn:microsoft.com/office/officeart/2005/8/layout/chevron2"/>
    <dgm:cxn modelId="{8989AB94-ED57-4A17-8BBD-35388B8135B1}" srcId="{3D022B4B-4E20-4FF9-BF0A-7E4B39CC58E3}" destId="{281946CF-F1FF-4C84-B878-F7F63796D8FF}" srcOrd="0" destOrd="0" parTransId="{BCF0B080-8EA2-4ABE-B711-415AFC1E064F}" sibTransId="{76BF7262-6FC8-4249-977C-BF3A3E2A7919}"/>
    <dgm:cxn modelId="{8C47C198-1F5A-40A6-98BE-E4BD9BFA5A47}" srcId="{3CBB4CCA-C268-4567-BC40-8ECB7E26BD58}" destId="{0BD825FD-36A9-4607-B00D-41CBB3F4AE01}" srcOrd="2" destOrd="0" parTransId="{4BEB97C5-77D1-472D-B3CD-1ADC9D1EC659}" sibTransId="{B538D04E-D476-494F-96F2-C9972C057380}"/>
    <dgm:cxn modelId="{1A6A0EAE-2C70-4745-8C82-7973990267E5}" srcId="{3CBB4CCA-C268-4567-BC40-8ECB7E26BD58}" destId="{0D6C3FEC-6548-4757-A11E-3A766864E27A}" srcOrd="1" destOrd="0" parTransId="{62726652-F26A-4C3F-B3AA-1A2B3F6049C7}" sibTransId="{77D7C791-FA3B-4210-B9E6-AE5368964C0C}"/>
    <dgm:cxn modelId="{3376BAB2-2119-4849-9240-13DE21A51208}" type="presOf" srcId="{1BC7328C-49D2-4BE9-8B07-1E0620847002}" destId="{AEC90008-F794-4634-AB5C-9D00C4AE48A2}" srcOrd="0" destOrd="0" presId="urn:microsoft.com/office/officeart/2005/8/layout/chevron2"/>
    <dgm:cxn modelId="{F96930C2-E069-447C-A673-6B69104D1F4F}" type="presOf" srcId="{0D6C3FEC-6548-4757-A11E-3A766864E27A}" destId="{B1C7D5D1-85C3-4185-8980-62A9B9E853F5}" srcOrd="0" destOrd="0" presId="urn:microsoft.com/office/officeart/2005/8/layout/chevron2"/>
    <dgm:cxn modelId="{BB5898C2-EE05-4B39-98D7-0A9476D0A4FF}" srcId="{828FD8D1-9A04-48C0-8029-2B89B8BF2875}" destId="{1539BCBA-468F-46B0-820B-4D539708CF33}" srcOrd="0" destOrd="0" parTransId="{0829AA84-5DF8-40A7-96A4-4EAF45D98BC3}" sibTransId="{8CE340FA-119D-4318-ACDE-20996E044A79}"/>
    <dgm:cxn modelId="{2011CAE6-631F-468A-B06F-768EE86708EC}" type="presOf" srcId="{F6C1FB29-7647-436E-9D79-B8C1F58C779F}" destId="{47190DAA-E1A1-4391-892B-36D4173EF83D}" srcOrd="0" destOrd="0" presId="urn:microsoft.com/office/officeart/2005/8/layout/chevron2"/>
    <dgm:cxn modelId="{FFC7F8F1-3D89-4653-9775-AA5480E8D128}" srcId="{0BD825FD-36A9-4607-B00D-41CBB3F4AE01}" destId="{1BC7328C-49D2-4BE9-8B07-1E0620847002}" srcOrd="0" destOrd="0" parTransId="{BB112C5F-ADF3-4F59-B6AF-13CDFDB8EAFA}" sibTransId="{1794ED21-AE25-49DE-8074-4FFD5A0C7095}"/>
    <dgm:cxn modelId="{B0072BF6-F3EB-4184-8B9B-856AF33FF6DD}" type="presOf" srcId="{1539BCBA-468F-46B0-820B-4D539708CF33}" destId="{8213111A-FD20-4A0B-B983-DEE227E3D32F}" srcOrd="0" destOrd="0" presId="urn:microsoft.com/office/officeart/2005/8/layout/chevron2"/>
    <dgm:cxn modelId="{E1DE3C52-5583-4AF8-9157-7B57A66A644D}" type="presParOf" srcId="{BA2C225F-87B8-4172-ABAE-01813FBC7DF3}" destId="{FBF9D998-0799-46E5-946F-D353AF5C9DC2}" srcOrd="0" destOrd="0" presId="urn:microsoft.com/office/officeart/2005/8/layout/chevron2"/>
    <dgm:cxn modelId="{942439BB-CAB5-4C69-8EC2-C00AFD256043}" type="presParOf" srcId="{FBF9D998-0799-46E5-946F-D353AF5C9DC2}" destId="{1DCA19C3-7E1C-402E-B9C9-A71EE1D51380}" srcOrd="0" destOrd="0" presId="urn:microsoft.com/office/officeart/2005/8/layout/chevron2"/>
    <dgm:cxn modelId="{428E96B5-FE3C-4150-B5F4-AF90CDBCE954}" type="presParOf" srcId="{FBF9D998-0799-46E5-946F-D353AF5C9DC2}" destId="{8213111A-FD20-4A0B-B983-DEE227E3D32F}" srcOrd="1" destOrd="0" presId="urn:microsoft.com/office/officeart/2005/8/layout/chevron2"/>
    <dgm:cxn modelId="{94151C96-8CE9-48AA-9F63-ECA43F600424}" type="presParOf" srcId="{BA2C225F-87B8-4172-ABAE-01813FBC7DF3}" destId="{16CC19E2-85DA-48B7-ADD0-C2910F6FB75B}" srcOrd="1" destOrd="0" presId="urn:microsoft.com/office/officeart/2005/8/layout/chevron2"/>
    <dgm:cxn modelId="{151C4AC0-B63D-4243-999E-E758DF515457}" type="presParOf" srcId="{BA2C225F-87B8-4172-ABAE-01813FBC7DF3}" destId="{046B4762-F46B-4387-A69D-C44A9604B052}" srcOrd="2" destOrd="0" presId="urn:microsoft.com/office/officeart/2005/8/layout/chevron2"/>
    <dgm:cxn modelId="{E49AD6C6-3051-47E0-BD10-DA3AC5BC150C}" type="presParOf" srcId="{046B4762-F46B-4387-A69D-C44A9604B052}" destId="{B1C7D5D1-85C3-4185-8980-62A9B9E853F5}" srcOrd="0" destOrd="0" presId="urn:microsoft.com/office/officeart/2005/8/layout/chevron2"/>
    <dgm:cxn modelId="{9EC1E417-430F-47A6-8DEB-6EDDF427D47D}" type="presParOf" srcId="{046B4762-F46B-4387-A69D-C44A9604B052}" destId="{47190DAA-E1A1-4391-892B-36D4173EF83D}" srcOrd="1" destOrd="0" presId="urn:microsoft.com/office/officeart/2005/8/layout/chevron2"/>
    <dgm:cxn modelId="{EB064285-A6A3-41B9-AFC0-1DD075B13056}" type="presParOf" srcId="{BA2C225F-87B8-4172-ABAE-01813FBC7DF3}" destId="{B29282E4-B4CF-4E5B-A4EA-99FFD3D557D3}" srcOrd="3" destOrd="0" presId="urn:microsoft.com/office/officeart/2005/8/layout/chevron2"/>
    <dgm:cxn modelId="{7FDAA1AF-EC7B-4B13-9EBD-B875B4701652}" type="presParOf" srcId="{BA2C225F-87B8-4172-ABAE-01813FBC7DF3}" destId="{2D9F27F8-2D05-4553-976A-68E736512375}" srcOrd="4" destOrd="0" presId="urn:microsoft.com/office/officeart/2005/8/layout/chevron2"/>
    <dgm:cxn modelId="{C68B83F2-3575-48CD-920D-6DC59BA7AB2B}" type="presParOf" srcId="{2D9F27F8-2D05-4553-976A-68E736512375}" destId="{3507FDE4-39E5-404D-9634-7C1386B35CC1}" srcOrd="0" destOrd="0" presId="urn:microsoft.com/office/officeart/2005/8/layout/chevron2"/>
    <dgm:cxn modelId="{FCA8CEAE-C00E-4B58-996B-66DF250AFA09}" type="presParOf" srcId="{2D9F27F8-2D05-4553-976A-68E736512375}" destId="{AEC90008-F794-4634-AB5C-9D00C4AE48A2}" srcOrd="1" destOrd="0" presId="urn:microsoft.com/office/officeart/2005/8/layout/chevron2"/>
    <dgm:cxn modelId="{CF43F9AB-37A1-4C2F-844F-6C42DE47C563}" type="presParOf" srcId="{BA2C225F-87B8-4172-ABAE-01813FBC7DF3}" destId="{B60DA5C0-B3A3-4B01-B69C-0A0DB09ECBFF}" srcOrd="5" destOrd="0" presId="urn:microsoft.com/office/officeart/2005/8/layout/chevron2"/>
    <dgm:cxn modelId="{640B823C-C704-4578-AB63-79292BC2903F}" type="presParOf" srcId="{BA2C225F-87B8-4172-ABAE-01813FBC7DF3}" destId="{EAF2105E-DB0E-4806-8A18-B256CA37378D}" srcOrd="6" destOrd="0" presId="urn:microsoft.com/office/officeart/2005/8/layout/chevron2"/>
    <dgm:cxn modelId="{BD2244DE-6773-4E88-996F-BCFCA65777EC}" type="presParOf" srcId="{EAF2105E-DB0E-4806-8A18-B256CA37378D}" destId="{BFCA333E-897C-4C25-A8CF-5A119ABE5A35}" srcOrd="0" destOrd="0" presId="urn:microsoft.com/office/officeart/2005/8/layout/chevron2"/>
    <dgm:cxn modelId="{658E3EB6-904E-44A2-AD61-F348CF787304}" type="presParOf" srcId="{EAF2105E-DB0E-4806-8A18-B256CA37378D}" destId="{429BED6C-017D-4D4F-B7B1-27238C0767A8}" srcOrd="1" destOrd="0" presId="urn:microsoft.com/office/officeart/2005/8/layout/chevron2"/>
    <dgm:cxn modelId="{73FDF8B9-1200-4882-9ACE-EC813C352993}" type="presParOf" srcId="{BA2C225F-87B8-4172-ABAE-01813FBC7DF3}" destId="{3A6A5EFA-4139-40C8-856A-403E305DBEF2}" srcOrd="7" destOrd="0" presId="urn:microsoft.com/office/officeart/2005/8/layout/chevron2"/>
    <dgm:cxn modelId="{ECC4608E-A214-4EA7-B15B-2A2920CB2ED8}" type="presParOf" srcId="{BA2C225F-87B8-4172-ABAE-01813FBC7DF3}" destId="{AEACAD63-E369-42CA-B9EC-D3C70C0C8A9E}" srcOrd="8" destOrd="0" presId="urn:microsoft.com/office/officeart/2005/8/layout/chevron2"/>
    <dgm:cxn modelId="{5E15EAB3-E043-499C-90A4-7E401446A753}" type="presParOf" srcId="{AEACAD63-E369-42CA-B9EC-D3C70C0C8A9E}" destId="{00830E4F-BD98-4820-ADCF-8A51BC02E09C}" srcOrd="0" destOrd="0" presId="urn:microsoft.com/office/officeart/2005/8/layout/chevron2"/>
    <dgm:cxn modelId="{4348D88A-6CDE-4ECD-B304-2DB1902ADF66}" type="presParOf" srcId="{AEACAD63-E369-42CA-B9EC-D3C70C0C8A9E}" destId="{733285E3-C9BD-4F92-9960-9F22F00B9F0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8DB158-0F75-4D92-BC8C-842C724760FD}" type="doc">
      <dgm:prSet loTypeId="urn:microsoft.com/office/officeart/2005/8/layout/StepDownProcess" loCatId="process" qsTypeId="urn:microsoft.com/office/officeart/2005/8/quickstyle/3d7" qsCatId="3D" csTypeId="urn:microsoft.com/office/officeart/2005/8/colors/accent5_1" csCatId="accent5" phldr="1"/>
      <dgm:spPr/>
      <dgm:t>
        <a:bodyPr/>
        <a:lstStyle/>
        <a:p>
          <a:endParaRPr lang="es-CO"/>
        </a:p>
      </dgm:t>
    </dgm:pt>
    <dgm:pt modelId="{10C2DC0A-C52E-41E8-9D06-5916C17FCB64}">
      <dgm:prSet phldrT="[Texto]"/>
      <dgm:spPr/>
      <dgm:t>
        <a:bodyPr/>
        <a:lstStyle/>
        <a:p>
          <a:r>
            <a:rPr lang="es-CO" dirty="0"/>
            <a:t>Por qué 1?</a:t>
          </a:r>
        </a:p>
      </dgm:t>
    </dgm:pt>
    <dgm:pt modelId="{49FBA032-CD82-48E6-B6A0-DBA2EE5972B8}" type="parTrans" cxnId="{65263777-AE40-42BD-9693-DF2F5B953F80}">
      <dgm:prSet/>
      <dgm:spPr/>
      <dgm:t>
        <a:bodyPr/>
        <a:lstStyle/>
        <a:p>
          <a:endParaRPr lang="es-CO"/>
        </a:p>
      </dgm:t>
    </dgm:pt>
    <dgm:pt modelId="{2F2D177B-0DE1-43BD-AE80-23F0AA7BBA92}" type="sibTrans" cxnId="{65263777-AE40-42BD-9693-DF2F5B953F80}">
      <dgm:prSet/>
      <dgm:spPr/>
      <dgm:t>
        <a:bodyPr/>
        <a:lstStyle/>
        <a:p>
          <a:endParaRPr lang="es-CO"/>
        </a:p>
      </dgm:t>
    </dgm:pt>
    <dgm:pt modelId="{6B39D4A7-B7F1-4381-B1EA-3EB7CEE8C19D}">
      <dgm:prSet phldrT="[Texto]"/>
      <dgm:spPr/>
      <dgm:t>
        <a:bodyPr/>
        <a:lstStyle/>
        <a:p>
          <a:r>
            <a:rPr lang="es-CO" dirty="0"/>
            <a:t>Por qué 2?</a:t>
          </a:r>
        </a:p>
      </dgm:t>
    </dgm:pt>
    <dgm:pt modelId="{591DE671-EDDB-4431-9E35-767071ED8810}" type="parTrans" cxnId="{91B4110B-A00D-45EC-BFC1-F8C27CBD4E0D}">
      <dgm:prSet/>
      <dgm:spPr/>
      <dgm:t>
        <a:bodyPr/>
        <a:lstStyle/>
        <a:p>
          <a:endParaRPr lang="es-CO"/>
        </a:p>
      </dgm:t>
    </dgm:pt>
    <dgm:pt modelId="{09658F7B-BECF-4649-86DE-13889FF23B44}" type="sibTrans" cxnId="{91B4110B-A00D-45EC-BFC1-F8C27CBD4E0D}">
      <dgm:prSet/>
      <dgm:spPr/>
      <dgm:t>
        <a:bodyPr/>
        <a:lstStyle/>
        <a:p>
          <a:endParaRPr lang="es-CO"/>
        </a:p>
      </dgm:t>
    </dgm:pt>
    <dgm:pt modelId="{9F45B121-E3A4-4426-995C-18F88DDA0503}">
      <dgm:prSet phldrT="[Texto]"/>
      <dgm:spPr/>
      <dgm:t>
        <a:bodyPr/>
        <a:lstStyle/>
        <a:p>
          <a:r>
            <a:rPr lang="es-CO" dirty="0"/>
            <a:t>Por qué 3?</a:t>
          </a:r>
        </a:p>
      </dgm:t>
    </dgm:pt>
    <dgm:pt modelId="{09ABAEB2-9B6E-4F71-A253-C70AE4065262}" type="parTrans" cxnId="{39313CAC-7AE0-48FE-A08A-F0D4C6A87E73}">
      <dgm:prSet/>
      <dgm:spPr/>
      <dgm:t>
        <a:bodyPr/>
        <a:lstStyle/>
        <a:p>
          <a:endParaRPr lang="es-CO"/>
        </a:p>
      </dgm:t>
    </dgm:pt>
    <dgm:pt modelId="{87602F69-C135-4C67-B71C-862A0C1A2087}" type="sibTrans" cxnId="{39313CAC-7AE0-48FE-A08A-F0D4C6A87E73}">
      <dgm:prSet/>
      <dgm:spPr/>
      <dgm:t>
        <a:bodyPr/>
        <a:lstStyle/>
        <a:p>
          <a:endParaRPr lang="es-CO"/>
        </a:p>
      </dgm:t>
    </dgm:pt>
    <dgm:pt modelId="{BAC5CE28-0403-462E-960F-24D3C7466794}">
      <dgm:prSet phldrT="[Texto]"/>
      <dgm:spPr/>
      <dgm:t>
        <a:bodyPr/>
        <a:lstStyle/>
        <a:p>
          <a:r>
            <a:rPr lang="es-CO" dirty="0"/>
            <a:t>Por qué 4?</a:t>
          </a:r>
        </a:p>
      </dgm:t>
    </dgm:pt>
    <dgm:pt modelId="{A5AEEB5F-77EC-47C1-A1D2-1A003AFC7746}" type="parTrans" cxnId="{58BE4FC5-7108-4BCF-B51F-DD667D5C3BAE}">
      <dgm:prSet/>
      <dgm:spPr/>
      <dgm:t>
        <a:bodyPr/>
        <a:lstStyle/>
        <a:p>
          <a:endParaRPr lang="es-CO"/>
        </a:p>
      </dgm:t>
    </dgm:pt>
    <dgm:pt modelId="{28ACF304-ACE4-4A1A-B14F-7FE299D689E6}" type="sibTrans" cxnId="{58BE4FC5-7108-4BCF-B51F-DD667D5C3BAE}">
      <dgm:prSet/>
      <dgm:spPr/>
      <dgm:t>
        <a:bodyPr/>
        <a:lstStyle/>
        <a:p>
          <a:endParaRPr lang="es-CO"/>
        </a:p>
      </dgm:t>
    </dgm:pt>
    <dgm:pt modelId="{A3F9DBB9-E31F-481B-A0C7-BD00247F2A58}">
      <dgm:prSet phldrT="[Texto]"/>
      <dgm:spPr/>
      <dgm:t>
        <a:bodyPr/>
        <a:lstStyle/>
        <a:p>
          <a:r>
            <a:rPr lang="es-CO" dirty="0"/>
            <a:t>Por qué 5?</a:t>
          </a:r>
        </a:p>
      </dgm:t>
    </dgm:pt>
    <dgm:pt modelId="{8667C9FF-32E9-46C4-9A5E-4C8632B460DF}" type="parTrans" cxnId="{F902E284-A9A1-4E96-ABB4-5C26046FB932}">
      <dgm:prSet/>
      <dgm:spPr/>
      <dgm:t>
        <a:bodyPr/>
        <a:lstStyle/>
        <a:p>
          <a:endParaRPr lang="es-CO"/>
        </a:p>
      </dgm:t>
    </dgm:pt>
    <dgm:pt modelId="{0AADC2B1-1A0A-4F4E-BF44-B6B17C673E81}" type="sibTrans" cxnId="{F902E284-A9A1-4E96-ABB4-5C26046FB932}">
      <dgm:prSet/>
      <dgm:spPr/>
      <dgm:t>
        <a:bodyPr/>
        <a:lstStyle/>
        <a:p>
          <a:endParaRPr lang="es-CO"/>
        </a:p>
      </dgm:t>
    </dgm:pt>
    <dgm:pt modelId="{8004210F-0EF2-4BC1-8DEE-B0C2D907452F}" type="pres">
      <dgm:prSet presAssocID="{AF8DB158-0F75-4D92-BC8C-842C724760FD}" presName="rootnode" presStyleCnt="0">
        <dgm:presLayoutVars>
          <dgm:chMax/>
          <dgm:chPref/>
          <dgm:dir/>
          <dgm:animLvl val="lvl"/>
        </dgm:presLayoutVars>
      </dgm:prSet>
      <dgm:spPr/>
    </dgm:pt>
    <dgm:pt modelId="{652D7B56-3BCC-4EAC-A674-4B1C72DC3D69}" type="pres">
      <dgm:prSet presAssocID="{10C2DC0A-C52E-41E8-9D06-5916C17FCB64}" presName="composite" presStyleCnt="0"/>
      <dgm:spPr/>
    </dgm:pt>
    <dgm:pt modelId="{386ECD90-9943-4B9A-BC0C-A81F9C25FEB1}" type="pres">
      <dgm:prSet presAssocID="{10C2DC0A-C52E-41E8-9D06-5916C17FCB64}" presName="bentUpArrow1" presStyleLbl="alignImgPlace1" presStyleIdx="0" presStyleCnt="4"/>
      <dgm:spPr/>
    </dgm:pt>
    <dgm:pt modelId="{A71A2123-3CD8-4396-A534-EBB382E930F6}" type="pres">
      <dgm:prSet presAssocID="{10C2DC0A-C52E-41E8-9D06-5916C17FCB64}" presName="ParentText" presStyleLbl="node1" presStyleIdx="0" presStyleCnt="5">
        <dgm:presLayoutVars>
          <dgm:chMax val="1"/>
          <dgm:chPref val="1"/>
          <dgm:bulletEnabled val="1"/>
        </dgm:presLayoutVars>
      </dgm:prSet>
      <dgm:spPr/>
    </dgm:pt>
    <dgm:pt modelId="{5736A686-0336-4A57-AA79-28C9B1486585}" type="pres">
      <dgm:prSet presAssocID="{10C2DC0A-C52E-41E8-9D06-5916C17FCB64}" presName="ChildText" presStyleLbl="revTx" presStyleIdx="0" presStyleCnt="4">
        <dgm:presLayoutVars>
          <dgm:chMax val="0"/>
          <dgm:chPref val="0"/>
          <dgm:bulletEnabled val="1"/>
        </dgm:presLayoutVars>
      </dgm:prSet>
      <dgm:spPr/>
    </dgm:pt>
    <dgm:pt modelId="{D673368F-7696-41B0-9AA9-3C4C783BEC28}" type="pres">
      <dgm:prSet presAssocID="{2F2D177B-0DE1-43BD-AE80-23F0AA7BBA92}" presName="sibTrans" presStyleCnt="0"/>
      <dgm:spPr/>
    </dgm:pt>
    <dgm:pt modelId="{298569CA-ED86-439F-8C45-4AF8407F4C47}" type="pres">
      <dgm:prSet presAssocID="{6B39D4A7-B7F1-4381-B1EA-3EB7CEE8C19D}" presName="composite" presStyleCnt="0"/>
      <dgm:spPr/>
    </dgm:pt>
    <dgm:pt modelId="{6DACE107-E957-4C97-8234-80FA621F959D}" type="pres">
      <dgm:prSet presAssocID="{6B39D4A7-B7F1-4381-B1EA-3EB7CEE8C19D}" presName="bentUpArrow1" presStyleLbl="alignImgPlace1" presStyleIdx="1" presStyleCnt="4"/>
      <dgm:spPr/>
    </dgm:pt>
    <dgm:pt modelId="{CE7EF9E5-CEAF-44CA-8B06-B6DFB9F0D71D}" type="pres">
      <dgm:prSet presAssocID="{6B39D4A7-B7F1-4381-B1EA-3EB7CEE8C19D}" presName="ParentText" presStyleLbl="node1" presStyleIdx="1" presStyleCnt="5">
        <dgm:presLayoutVars>
          <dgm:chMax val="1"/>
          <dgm:chPref val="1"/>
          <dgm:bulletEnabled val="1"/>
        </dgm:presLayoutVars>
      </dgm:prSet>
      <dgm:spPr/>
    </dgm:pt>
    <dgm:pt modelId="{0F358949-9F69-420B-989F-462ADAF1D157}" type="pres">
      <dgm:prSet presAssocID="{6B39D4A7-B7F1-4381-B1EA-3EB7CEE8C19D}" presName="ChildText" presStyleLbl="revTx" presStyleIdx="1" presStyleCnt="4">
        <dgm:presLayoutVars>
          <dgm:chMax val="0"/>
          <dgm:chPref val="0"/>
          <dgm:bulletEnabled val="1"/>
        </dgm:presLayoutVars>
      </dgm:prSet>
      <dgm:spPr/>
    </dgm:pt>
    <dgm:pt modelId="{4DC0D072-A63A-444C-877E-C34A8C65B410}" type="pres">
      <dgm:prSet presAssocID="{09658F7B-BECF-4649-86DE-13889FF23B44}" presName="sibTrans" presStyleCnt="0"/>
      <dgm:spPr/>
    </dgm:pt>
    <dgm:pt modelId="{D3211981-D27A-47E4-8210-52FD2DED4AF5}" type="pres">
      <dgm:prSet presAssocID="{9F45B121-E3A4-4426-995C-18F88DDA0503}" presName="composite" presStyleCnt="0"/>
      <dgm:spPr/>
    </dgm:pt>
    <dgm:pt modelId="{312398DE-3C3D-4D67-A6E5-3F96AA6CFDF4}" type="pres">
      <dgm:prSet presAssocID="{9F45B121-E3A4-4426-995C-18F88DDA0503}" presName="bentUpArrow1" presStyleLbl="alignImgPlace1" presStyleIdx="2" presStyleCnt="4"/>
      <dgm:spPr/>
    </dgm:pt>
    <dgm:pt modelId="{7E65DB2C-AF55-477F-AA89-4480FE17480C}" type="pres">
      <dgm:prSet presAssocID="{9F45B121-E3A4-4426-995C-18F88DDA0503}" presName="ParentText" presStyleLbl="node1" presStyleIdx="2" presStyleCnt="5">
        <dgm:presLayoutVars>
          <dgm:chMax val="1"/>
          <dgm:chPref val="1"/>
          <dgm:bulletEnabled val="1"/>
        </dgm:presLayoutVars>
      </dgm:prSet>
      <dgm:spPr/>
    </dgm:pt>
    <dgm:pt modelId="{D0C87EB9-024F-4949-ACD6-CA560A87D8B4}" type="pres">
      <dgm:prSet presAssocID="{9F45B121-E3A4-4426-995C-18F88DDA0503}" presName="ChildText" presStyleLbl="revTx" presStyleIdx="2" presStyleCnt="4">
        <dgm:presLayoutVars>
          <dgm:chMax val="0"/>
          <dgm:chPref val="0"/>
          <dgm:bulletEnabled val="1"/>
        </dgm:presLayoutVars>
      </dgm:prSet>
      <dgm:spPr/>
    </dgm:pt>
    <dgm:pt modelId="{D1B528D6-6658-4119-9216-762B0C8BBBAF}" type="pres">
      <dgm:prSet presAssocID="{87602F69-C135-4C67-B71C-862A0C1A2087}" presName="sibTrans" presStyleCnt="0"/>
      <dgm:spPr/>
    </dgm:pt>
    <dgm:pt modelId="{ED331FF1-DAA8-46D8-AE05-9762EC58A618}" type="pres">
      <dgm:prSet presAssocID="{BAC5CE28-0403-462E-960F-24D3C7466794}" presName="composite" presStyleCnt="0"/>
      <dgm:spPr/>
    </dgm:pt>
    <dgm:pt modelId="{F6B9ECD8-2C8E-4AF3-97F4-EECA4FF8E5D8}" type="pres">
      <dgm:prSet presAssocID="{BAC5CE28-0403-462E-960F-24D3C7466794}" presName="bentUpArrow1" presStyleLbl="alignImgPlace1" presStyleIdx="3" presStyleCnt="4"/>
      <dgm:spPr/>
    </dgm:pt>
    <dgm:pt modelId="{7E887205-E97E-46AF-B3FE-18FB5E6F9DBC}" type="pres">
      <dgm:prSet presAssocID="{BAC5CE28-0403-462E-960F-24D3C7466794}" presName="ParentText" presStyleLbl="node1" presStyleIdx="3" presStyleCnt="5">
        <dgm:presLayoutVars>
          <dgm:chMax val="1"/>
          <dgm:chPref val="1"/>
          <dgm:bulletEnabled val="1"/>
        </dgm:presLayoutVars>
      </dgm:prSet>
      <dgm:spPr/>
    </dgm:pt>
    <dgm:pt modelId="{3E1D2B65-549D-4D62-8C92-5F1648251730}" type="pres">
      <dgm:prSet presAssocID="{BAC5CE28-0403-462E-960F-24D3C7466794}" presName="ChildText" presStyleLbl="revTx" presStyleIdx="3" presStyleCnt="4">
        <dgm:presLayoutVars>
          <dgm:chMax val="0"/>
          <dgm:chPref val="0"/>
          <dgm:bulletEnabled val="1"/>
        </dgm:presLayoutVars>
      </dgm:prSet>
      <dgm:spPr/>
    </dgm:pt>
    <dgm:pt modelId="{654CCB62-5739-435B-8E36-CCB299B4F7C4}" type="pres">
      <dgm:prSet presAssocID="{28ACF304-ACE4-4A1A-B14F-7FE299D689E6}" presName="sibTrans" presStyleCnt="0"/>
      <dgm:spPr/>
    </dgm:pt>
    <dgm:pt modelId="{EFBF90D4-EAF9-4BF6-B41D-83F87B383751}" type="pres">
      <dgm:prSet presAssocID="{A3F9DBB9-E31F-481B-A0C7-BD00247F2A58}" presName="composite" presStyleCnt="0"/>
      <dgm:spPr/>
    </dgm:pt>
    <dgm:pt modelId="{3C46D26A-B88B-49A7-AABB-D9774F5DA302}" type="pres">
      <dgm:prSet presAssocID="{A3F9DBB9-E31F-481B-A0C7-BD00247F2A58}" presName="ParentText" presStyleLbl="node1" presStyleIdx="4" presStyleCnt="5">
        <dgm:presLayoutVars>
          <dgm:chMax val="1"/>
          <dgm:chPref val="1"/>
          <dgm:bulletEnabled val="1"/>
        </dgm:presLayoutVars>
      </dgm:prSet>
      <dgm:spPr/>
    </dgm:pt>
  </dgm:ptLst>
  <dgm:cxnLst>
    <dgm:cxn modelId="{28382808-8807-4BEB-8EFB-C2FB072689B7}" type="presOf" srcId="{10C2DC0A-C52E-41E8-9D06-5916C17FCB64}" destId="{A71A2123-3CD8-4396-A534-EBB382E930F6}" srcOrd="0" destOrd="0" presId="urn:microsoft.com/office/officeart/2005/8/layout/StepDownProcess"/>
    <dgm:cxn modelId="{5E5FCA09-F2D6-4238-88E8-9CA7A0DBF4AF}" type="presOf" srcId="{AF8DB158-0F75-4D92-BC8C-842C724760FD}" destId="{8004210F-0EF2-4BC1-8DEE-B0C2D907452F}" srcOrd="0" destOrd="0" presId="urn:microsoft.com/office/officeart/2005/8/layout/StepDownProcess"/>
    <dgm:cxn modelId="{91B4110B-A00D-45EC-BFC1-F8C27CBD4E0D}" srcId="{AF8DB158-0F75-4D92-BC8C-842C724760FD}" destId="{6B39D4A7-B7F1-4381-B1EA-3EB7CEE8C19D}" srcOrd="1" destOrd="0" parTransId="{591DE671-EDDB-4431-9E35-767071ED8810}" sibTransId="{09658F7B-BECF-4649-86DE-13889FF23B44}"/>
    <dgm:cxn modelId="{F5210E5C-4652-485F-B777-01C80E7844C2}" type="presOf" srcId="{BAC5CE28-0403-462E-960F-24D3C7466794}" destId="{7E887205-E97E-46AF-B3FE-18FB5E6F9DBC}" srcOrd="0" destOrd="0" presId="urn:microsoft.com/office/officeart/2005/8/layout/StepDownProcess"/>
    <dgm:cxn modelId="{65263777-AE40-42BD-9693-DF2F5B953F80}" srcId="{AF8DB158-0F75-4D92-BC8C-842C724760FD}" destId="{10C2DC0A-C52E-41E8-9D06-5916C17FCB64}" srcOrd="0" destOrd="0" parTransId="{49FBA032-CD82-48E6-B6A0-DBA2EE5972B8}" sibTransId="{2F2D177B-0DE1-43BD-AE80-23F0AA7BBA92}"/>
    <dgm:cxn modelId="{F902E284-A9A1-4E96-ABB4-5C26046FB932}" srcId="{AF8DB158-0F75-4D92-BC8C-842C724760FD}" destId="{A3F9DBB9-E31F-481B-A0C7-BD00247F2A58}" srcOrd="4" destOrd="0" parTransId="{8667C9FF-32E9-46C4-9A5E-4C8632B460DF}" sibTransId="{0AADC2B1-1A0A-4F4E-BF44-B6B17C673E81}"/>
    <dgm:cxn modelId="{BB28058D-90C1-4B3E-AF15-428DCF734FD7}" type="presOf" srcId="{A3F9DBB9-E31F-481B-A0C7-BD00247F2A58}" destId="{3C46D26A-B88B-49A7-AABB-D9774F5DA302}" srcOrd="0" destOrd="0" presId="urn:microsoft.com/office/officeart/2005/8/layout/StepDownProcess"/>
    <dgm:cxn modelId="{6B16A08E-8B0A-4D7E-B09A-76587011957B}" type="presOf" srcId="{6B39D4A7-B7F1-4381-B1EA-3EB7CEE8C19D}" destId="{CE7EF9E5-CEAF-44CA-8B06-B6DFB9F0D71D}" srcOrd="0" destOrd="0" presId="urn:microsoft.com/office/officeart/2005/8/layout/StepDownProcess"/>
    <dgm:cxn modelId="{1535599B-EE9E-452C-BD86-99C667B84F38}" type="presOf" srcId="{9F45B121-E3A4-4426-995C-18F88DDA0503}" destId="{7E65DB2C-AF55-477F-AA89-4480FE17480C}" srcOrd="0" destOrd="0" presId="urn:microsoft.com/office/officeart/2005/8/layout/StepDownProcess"/>
    <dgm:cxn modelId="{39313CAC-7AE0-48FE-A08A-F0D4C6A87E73}" srcId="{AF8DB158-0F75-4D92-BC8C-842C724760FD}" destId="{9F45B121-E3A4-4426-995C-18F88DDA0503}" srcOrd="2" destOrd="0" parTransId="{09ABAEB2-9B6E-4F71-A253-C70AE4065262}" sibTransId="{87602F69-C135-4C67-B71C-862A0C1A2087}"/>
    <dgm:cxn modelId="{58BE4FC5-7108-4BCF-B51F-DD667D5C3BAE}" srcId="{AF8DB158-0F75-4D92-BC8C-842C724760FD}" destId="{BAC5CE28-0403-462E-960F-24D3C7466794}" srcOrd="3" destOrd="0" parTransId="{A5AEEB5F-77EC-47C1-A1D2-1A003AFC7746}" sibTransId="{28ACF304-ACE4-4A1A-B14F-7FE299D689E6}"/>
    <dgm:cxn modelId="{E843E0CF-D507-4D0B-9BA3-AA46452AFC00}" type="presParOf" srcId="{8004210F-0EF2-4BC1-8DEE-B0C2D907452F}" destId="{652D7B56-3BCC-4EAC-A674-4B1C72DC3D69}" srcOrd="0" destOrd="0" presId="urn:microsoft.com/office/officeart/2005/8/layout/StepDownProcess"/>
    <dgm:cxn modelId="{138DBFD8-1EC0-4E57-9466-74E4ED3BFA6F}" type="presParOf" srcId="{652D7B56-3BCC-4EAC-A674-4B1C72DC3D69}" destId="{386ECD90-9943-4B9A-BC0C-A81F9C25FEB1}" srcOrd="0" destOrd="0" presId="urn:microsoft.com/office/officeart/2005/8/layout/StepDownProcess"/>
    <dgm:cxn modelId="{2773CA3E-46CA-4B20-8D57-36ECD594CC1A}" type="presParOf" srcId="{652D7B56-3BCC-4EAC-A674-4B1C72DC3D69}" destId="{A71A2123-3CD8-4396-A534-EBB382E930F6}" srcOrd="1" destOrd="0" presId="urn:microsoft.com/office/officeart/2005/8/layout/StepDownProcess"/>
    <dgm:cxn modelId="{8326C10E-36F2-4AB7-A3B3-9A6A68CBD7C3}" type="presParOf" srcId="{652D7B56-3BCC-4EAC-A674-4B1C72DC3D69}" destId="{5736A686-0336-4A57-AA79-28C9B1486585}" srcOrd="2" destOrd="0" presId="urn:microsoft.com/office/officeart/2005/8/layout/StepDownProcess"/>
    <dgm:cxn modelId="{C76A8BAF-D50B-4FFD-964E-B5DA2DC6FA14}" type="presParOf" srcId="{8004210F-0EF2-4BC1-8DEE-B0C2D907452F}" destId="{D673368F-7696-41B0-9AA9-3C4C783BEC28}" srcOrd="1" destOrd="0" presId="urn:microsoft.com/office/officeart/2005/8/layout/StepDownProcess"/>
    <dgm:cxn modelId="{B11EAB82-0E59-4AFE-A436-0CC59B319811}" type="presParOf" srcId="{8004210F-0EF2-4BC1-8DEE-B0C2D907452F}" destId="{298569CA-ED86-439F-8C45-4AF8407F4C47}" srcOrd="2" destOrd="0" presId="urn:microsoft.com/office/officeart/2005/8/layout/StepDownProcess"/>
    <dgm:cxn modelId="{FD51A368-6EDE-47FD-8B55-A3915F211D2C}" type="presParOf" srcId="{298569CA-ED86-439F-8C45-4AF8407F4C47}" destId="{6DACE107-E957-4C97-8234-80FA621F959D}" srcOrd="0" destOrd="0" presId="urn:microsoft.com/office/officeart/2005/8/layout/StepDownProcess"/>
    <dgm:cxn modelId="{5B1AD148-A743-4EF5-BD90-E7D6F6D14C7F}" type="presParOf" srcId="{298569CA-ED86-439F-8C45-4AF8407F4C47}" destId="{CE7EF9E5-CEAF-44CA-8B06-B6DFB9F0D71D}" srcOrd="1" destOrd="0" presId="urn:microsoft.com/office/officeart/2005/8/layout/StepDownProcess"/>
    <dgm:cxn modelId="{EEA7AEFD-AF29-4604-B52B-184BEF46FFCE}" type="presParOf" srcId="{298569CA-ED86-439F-8C45-4AF8407F4C47}" destId="{0F358949-9F69-420B-989F-462ADAF1D157}" srcOrd="2" destOrd="0" presId="urn:microsoft.com/office/officeart/2005/8/layout/StepDownProcess"/>
    <dgm:cxn modelId="{BAEB2D9C-6DD2-4332-8BF6-3BC124DB8736}" type="presParOf" srcId="{8004210F-0EF2-4BC1-8DEE-B0C2D907452F}" destId="{4DC0D072-A63A-444C-877E-C34A8C65B410}" srcOrd="3" destOrd="0" presId="urn:microsoft.com/office/officeart/2005/8/layout/StepDownProcess"/>
    <dgm:cxn modelId="{083F9544-7F07-4C73-9BFF-45BC554FAEDE}" type="presParOf" srcId="{8004210F-0EF2-4BC1-8DEE-B0C2D907452F}" destId="{D3211981-D27A-47E4-8210-52FD2DED4AF5}" srcOrd="4" destOrd="0" presId="urn:microsoft.com/office/officeart/2005/8/layout/StepDownProcess"/>
    <dgm:cxn modelId="{6B791A1E-7E43-4B93-A55F-CC9D27F5696F}" type="presParOf" srcId="{D3211981-D27A-47E4-8210-52FD2DED4AF5}" destId="{312398DE-3C3D-4D67-A6E5-3F96AA6CFDF4}" srcOrd="0" destOrd="0" presId="urn:microsoft.com/office/officeart/2005/8/layout/StepDownProcess"/>
    <dgm:cxn modelId="{13115468-782C-4600-A4EC-80B69F69806F}" type="presParOf" srcId="{D3211981-D27A-47E4-8210-52FD2DED4AF5}" destId="{7E65DB2C-AF55-477F-AA89-4480FE17480C}" srcOrd="1" destOrd="0" presId="urn:microsoft.com/office/officeart/2005/8/layout/StepDownProcess"/>
    <dgm:cxn modelId="{354AD3EA-F12E-469B-81E7-7F0A590F2801}" type="presParOf" srcId="{D3211981-D27A-47E4-8210-52FD2DED4AF5}" destId="{D0C87EB9-024F-4949-ACD6-CA560A87D8B4}" srcOrd="2" destOrd="0" presId="urn:microsoft.com/office/officeart/2005/8/layout/StepDownProcess"/>
    <dgm:cxn modelId="{D063CB47-AFC1-4C48-8B16-B53A3C3EF87F}" type="presParOf" srcId="{8004210F-0EF2-4BC1-8DEE-B0C2D907452F}" destId="{D1B528D6-6658-4119-9216-762B0C8BBBAF}" srcOrd="5" destOrd="0" presId="urn:microsoft.com/office/officeart/2005/8/layout/StepDownProcess"/>
    <dgm:cxn modelId="{BA5A874B-7992-4D47-8BBC-DB6E87D40FEA}" type="presParOf" srcId="{8004210F-0EF2-4BC1-8DEE-B0C2D907452F}" destId="{ED331FF1-DAA8-46D8-AE05-9762EC58A618}" srcOrd="6" destOrd="0" presId="urn:microsoft.com/office/officeart/2005/8/layout/StepDownProcess"/>
    <dgm:cxn modelId="{7BA9A9BE-D287-4843-8BC3-FBBA8B278298}" type="presParOf" srcId="{ED331FF1-DAA8-46D8-AE05-9762EC58A618}" destId="{F6B9ECD8-2C8E-4AF3-97F4-EECA4FF8E5D8}" srcOrd="0" destOrd="0" presId="urn:microsoft.com/office/officeart/2005/8/layout/StepDownProcess"/>
    <dgm:cxn modelId="{1338ECC5-3F0E-4E90-AFC9-C7BC11E26082}" type="presParOf" srcId="{ED331FF1-DAA8-46D8-AE05-9762EC58A618}" destId="{7E887205-E97E-46AF-B3FE-18FB5E6F9DBC}" srcOrd="1" destOrd="0" presId="urn:microsoft.com/office/officeart/2005/8/layout/StepDownProcess"/>
    <dgm:cxn modelId="{4B3468D9-68EA-4444-BF2B-5053B1E7649A}" type="presParOf" srcId="{ED331FF1-DAA8-46D8-AE05-9762EC58A618}" destId="{3E1D2B65-549D-4D62-8C92-5F1648251730}" srcOrd="2" destOrd="0" presId="urn:microsoft.com/office/officeart/2005/8/layout/StepDownProcess"/>
    <dgm:cxn modelId="{463E3C54-86FC-4A19-94C8-86DD30BA42F8}" type="presParOf" srcId="{8004210F-0EF2-4BC1-8DEE-B0C2D907452F}" destId="{654CCB62-5739-435B-8E36-CCB299B4F7C4}" srcOrd="7" destOrd="0" presId="urn:microsoft.com/office/officeart/2005/8/layout/StepDownProcess"/>
    <dgm:cxn modelId="{7EC80292-6096-411C-A465-B9F804EFB589}" type="presParOf" srcId="{8004210F-0EF2-4BC1-8DEE-B0C2D907452F}" destId="{EFBF90D4-EAF9-4BF6-B41D-83F87B383751}" srcOrd="8" destOrd="0" presId="urn:microsoft.com/office/officeart/2005/8/layout/StepDownProcess"/>
    <dgm:cxn modelId="{D235F420-87D4-4E1F-9302-390CEC25853B}" type="presParOf" srcId="{EFBF90D4-EAF9-4BF6-B41D-83F87B383751}" destId="{3C46D26A-B88B-49A7-AABB-D9774F5DA302}"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F8470A-3277-4265-B0FA-F7D3E8A4DCFF}">
      <dsp:nvSpPr>
        <dsp:cNvPr id="0" name=""/>
        <dsp:cNvSpPr/>
      </dsp:nvSpPr>
      <dsp:spPr>
        <a:xfrm>
          <a:off x="-5859993" y="-896821"/>
          <a:ext cx="6976325" cy="6976325"/>
        </a:xfrm>
        <a:prstGeom prst="blockArc">
          <a:avLst>
            <a:gd name="adj1" fmla="val 18900000"/>
            <a:gd name="adj2" fmla="val 2700000"/>
            <a:gd name="adj3" fmla="val 310"/>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17E5A9-6EFC-4EB9-A3A3-7D8ED9F574C5}">
      <dsp:nvSpPr>
        <dsp:cNvPr id="0" name=""/>
        <dsp:cNvSpPr/>
      </dsp:nvSpPr>
      <dsp:spPr>
        <a:xfrm>
          <a:off x="415872" y="272920"/>
          <a:ext cx="7196308" cy="5456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096" tIns="27940" rIns="27940" bIns="27940" numCol="1" spcCol="1270" anchor="ctr" anchorCtr="0">
          <a:noAutofit/>
        </a:bodyPr>
        <a:lstStyle/>
        <a:p>
          <a:pPr marL="0" lvl="0" indent="0" algn="l" defTabSz="577850">
            <a:lnSpc>
              <a:spcPct val="90000"/>
            </a:lnSpc>
            <a:spcBef>
              <a:spcPct val="0"/>
            </a:spcBef>
            <a:spcAft>
              <a:spcPct val="35000"/>
            </a:spcAft>
            <a:buNone/>
          </a:pPr>
          <a:r>
            <a:rPr lang="en-US" sz="1100" kern="1200" dirty="0">
              <a:latin typeface="Arial" panose="020B0604020202020204" pitchFamily="34" charset="0"/>
              <a:ea typeface="+mn-ea"/>
              <a:cs typeface="Arial" panose="020B0604020202020204" pitchFamily="34" charset="0"/>
            </a:rPr>
            <a:t>Pliegos de papel, aprox. 10</a:t>
          </a:r>
        </a:p>
      </dsp:txBody>
      <dsp:txXfrm>
        <a:off x="415872" y="272920"/>
        <a:ext cx="7196308" cy="545632"/>
      </dsp:txXfrm>
    </dsp:sp>
    <dsp:sp modelId="{0153992A-2C51-49F9-81B1-A5D64362165E}">
      <dsp:nvSpPr>
        <dsp:cNvPr id="0" name=""/>
        <dsp:cNvSpPr/>
      </dsp:nvSpPr>
      <dsp:spPr>
        <a:xfrm>
          <a:off x="74851" y="204715"/>
          <a:ext cx="682041" cy="68204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525006-518E-45BA-9FFF-BC02EF4F8ACD}">
      <dsp:nvSpPr>
        <dsp:cNvPr id="0" name=""/>
        <dsp:cNvSpPr/>
      </dsp:nvSpPr>
      <dsp:spPr>
        <a:xfrm>
          <a:off x="864692" y="1091265"/>
          <a:ext cx="6747488" cy="5456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096" tIns="27940" rIns="27940" bIns="27940" numCol="1" spcCol="1270" anchor="ctr" anchorCtr="0">
          <a:noAutofit/>
        </a:bodyPr>
        <a:lstStyle/>
        <a:p>
          <a:pPr marL="0" lvl="0" indent="0" algn="l" defTabSz="577850">
            <a:lnSpc>
              <a:spcPct val="90000"/>
            </a:lnSpc>
            <a:spcBef>
              <a:spcPct val="0"/>
            </a:spcBef>
            <a:spcAft>
              <a:spcPct val="35000"/>
            </a:spcAft>
            <a:buNone/>
          </a:pPr>
          <a:r>
            <a:rPr lang="es-CO" sz="1100" kern="1200" dirty="0">
              <a:latin typeface="Candara" panose="020E0502030303020204" pitchFamily="34" charset="0"/>
              <a:ea typeface="+mn-ea"/>
              <a:cs typeface="Arial" panose="020B0604020202020204" pitchFamily="34" charset="0"/>
            </a:rPr>
            <a:t>Marcadores tipo plumón o Sharpie de color oscuro (negro, azul oscuro, café), por lo menos uno por cada participante</a:t>
          </a:r>
          <a:endParaRPr lang="en-US" sz="1100" kern="1200" dirty="0">
            <a:latin typeface="Candara" panose="020E0502030303020204" pitchFamily="34" charset="0"/>
            <a:ea typeface="+mn-ea"/>
            <a:cs typeface="Arial" panose="020B0604020202020204" pitchFamily="34" charset="0"/>
          </a:endParaRPr>
        </a:p>
      </dsp:txBody>
      <dsp:txXfrm>
        <a:off x="864692" y="1091265"/>
        <a:ext cx="6747488" cy="545632"/>
      </dsp:txXfrm>
    </dsp:sp>
    <dsp:sp modelId="{957296D0-72CD-41E9-B25B-556096C0FA03}">
      <dsp:nvSpPr>
        <dsp:cNvPr id="0" name=""/>
        <dsp:cNvSpPr/>
      </dsp:nvSpPr>
      <dsp:spPr>
        <a:xfrm>
          <a:off x="523671" y="1023061"/>
          <a:ext cx="682041" cy="68204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257BCB-27B2-461F-9C86-B346D1F4419D}">
      <dsp:nvSpPr>
        <dsp:cNvPr id="0" name=""/>
        <dsp:cNvSpPr/>
      </dsp:nvSpPr>
      <dsp:spPr>
        <a:xfrm>
          <a:off x="1069926" y="1909611"/>
          <a:ext cx="6542254" cy="54563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096" tIns="27940" rIns="27940" bIns="27940" numCol="1" spcCol="1270" anchor="ctr" anchorCtr="0">
          <a:noAutofit/>
        </a:bodyPr>
        <a:lstStyle/>
        <a:p>
          <a:pPr marL="0" lvl="0" indent="0" algn="l" defTabSz="577850">
            <a:lnSpc>
              <a:spcPct val="90000"/>
            </a:lnSpc>
            <a:spcBef>
              <a:spcPct val="0"/>
            </a:spcBef>
            <a:spcAft>
              <a:spcPct val="35000"/>
            </a:spcAft>
            <a:buNone/>
          </a:pPr>
          <a:r>
            <a:rPr lang="es-CO" sz="1100" kern="1200" dirty="0">
              <a:latin typeface="Candara" panose="020E0502030303020204" pitchFamily="34" charset="0"/>
              <a:ea typeface="+mn-ea"/>
              <a:cs typeface="Arial" panose="020B0604020202020204" pitchFamily="34" charset="0"/>
            </a:rPr>
            <a:t>Post-it/</a:t>
          </a:r>
          <a:r>
            <a:rPr lang="en-US" sz="1100" kern="1200" dirty="0">
              <a:latin typeface="Candara" panose="020E0502030303020204" pitchFamily="34" charset="0"/>
              <a:ea typeface="+mn-ea"/>
              <a:cs typeface="Arial" panose="020B0604020202020204" pitchFamily="34" charset="0"/>
            </a:rPr>
            <a:t>sticky </a:t>
          </a:r>
          <a:r>
            <a:rPr lang="en-US" sz="1100" kern="1200" dirty="0">
              <a:latin typeface="Arial" panose="020B0604020202020204" pitchFamily="34" charset="0"/>
              <a:ea typeface="+mn-ea"/>
              <a:cs typeface="Arial" panose="020B0604020202020204" pitchFamily="34" charset="0"/>
            </a:rPr>
            <a:t>notes</a:t>
          </a:r>
          <a:r>
            <a:rPr lang="es-CO" sz="1100" kern="1200" dirty="0">
              <a:latin typeface="Candara" panose="020E0502030303020204" pitchFamily="34" charset="0"/>
              <a:ea typeface="+mn-ea"/>
              <a:cs typeface="Arial" panose="020B0604020202020204" pitchFamily="34" charset="0"/>
            </a:rPr>
            <a:t> de 3” x 3” (75 mm x 75 mm) y de 4” x 3” (100 mm x 75 mm) de diferentes colores. En total debe haber por lo menos 100 </a:t>
          </a:r>
          <a:r>
            <a:rPr lang="es-CO" sz="1100" kern="1200" dirty="0">
              <a:solidFill>
                <a:prstClr val="white"/>
              </a:solidFill>
              <a:latin typeface="Candara" panose="020E0502030303020204" pitchFamily="34" charset="0"/>
              <a:ea typeface="+mn-ea"/>
              <a:cs typeface="Arial" panose="020B0604020202020204" pitchFamily="34" charset="0"/>
            </a:rPr>
            <a:t>post-its de cada </a:t>
          </a:r>
          <a:r>
            <a:rPr lang="es-CO" sz="1100" kern="1200" dirty="0">
              <a:latin typeface="Candara" panose="020E0502030303020204" pitchFamily="34" charset="0"/>
              <a:ea typeface="+mn-ea"/>
              <a:cs typeface="Arial" panose="020B0604020202020204" pitchFamily="34" charset="0"/>
            </a:rPr>
            <a:t>tamaño</a:t>
          </a:r>
          <a:endParaRPr lang="en-US" sz="1100" kern="1200" dirty="0">
            <a:latin typeface="Candara" panose="020E0502030303020204" pitchFamily="34" charset="0"/>
            <a:ea typeface="+mn-ea"/>
            <a:cs typeface="Arial" panose="020B0604020202020204" pitchFamily="34" charset="0"/>
          </a:endParaRPr>
        </a:p>
      </dsp:txBody>
      <dsp:txXfrm>
        <a:off x="1069926" y="1909611"/>
        <a:ext cx="6542254" cy="545632"/>
      </dsp:txXfrm>
    </dsp:sp>
    <dsp:sp modelId="{4C88473A-A536-4362-84AA-D8C7FBF1A620}">
      <dsp:nvSpPr>
        <dsp:cNvPr id="0" name=""/>
        <dsp:cNvSpPr/>
      </dsp:nvSpPr>
      <dsp:spPr>
        <a:xfrm>
          <a:off x="728906" y="1841407"/>
          <a:ext cx="682041" cy="68204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8C32480-2EB8-4A08-ACA5-16257BF493B3}">
      <dsp:nvSpPr>
        <dsp:cNvPr id="0" name=""/>
        <dsp:cNvSpPr/>
      </dsp:nvSpPr>
      <dsp:spPr>
        <a:xfrm>
          <a:off x="1069926" y="2727438"/>
          <a:ext cx="6542254" cy="54563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0881" tIns="35560" rIns="35560" bIns="35560" numCol="1" spcCol="1270" anchor="ctr" anchorCtr="0">
          <a:noAutofit/>
        </a:bodyPr>
        <a:lstStyle/>
        <a:p>
          <a:pPr marL="0" lvl="0" indent="0" algn="l" defTabSz="577850">
            <a:lnSpc>
              <a:spcPct val="90000"/>
            </a:lnSpc>
            <a:spcBef>
              <a:spcPct val="0"/>
            </a:spcBef>
            <a:spcAft>
              <a:spcPct val="35000"/>
            </a:spcAft>
            <a:buNone/>
          </a:pPr>
          <a:r>
            <a:rPr lang="es-CO" sz="1100" kern="1200" dirty="0">
              <a:latin typeface="Arial" panose="020B0604020202020204" pitchFamily="34" charset="0"/>
              <a:ea typeface="+mn-ea"/>
              <a:cs typeface="Arial" panose="020B0604020202020204" pitchFamily="34" charset="0"/>
            </a:rPr>
            <a:t>Tijeras y cinta de enmascarar de color</a:t>
          </a:r>
          <a:endParaRPr lang="en-US" sz="1100" kern="1200" dirty="0">
            <a:latin typeface="Arial" panose="020B0604020202020204" pitchFamily="34" charset="0"/>
            <a:ea typeface="+mn-ea"/>
            <a:cs typeface="Arial" panose="020B0604020202020204" pitchFamily="34" charset="0"/>
          </a:endParaRPr>
        </a:p>
      </dsp:txBody>
      <dsp:txXfrm>
        <a:off x="1069926" y="2727438"/>
        <a:ext cx="6542254" cy="545632"/>
      </dsp:txXfrm>
    </dsp:sp>
    <dsp:sp modelId="{6FA1646E-AE61-4E2A-A2CE-D60A87753BF7}">
      <dsp:nvSpPr>
        <dsp:cNvPr id="0" name=""/>
        <dsp:cNvSpPr/>
      </dsp:nvSpPr>
      <dsp:spPr>
        <a:xfrm>
          <a:off x="728906" y="2659234"/>
          <a:ext cx="682041" cy="68204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D6A97B-7296-42D6-8625-81217995CC15}">
      <dsp:nvSpPr>
        <dsp:cNvPr id="0" name=""/>
        <dsp:cNvSpPr/>
      </dsp:nvSpPr>
      <dsp:spPr>
        <a:xfrm>
          <a:off x="864692" y="3545784"/>
          <a:ext cx="6747488" cy="54563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096" tIns="27940" rIns="27940" bIns="27940" numCol="1" spcCol="1270" anchor="ctr" anchorCtr="0">
          <a:noAutofit/>
        </a:bodyPr>
        <a:lstStyle/>
        <a:p>
          <a:pPr marL="0" lvl="0" indent="0" algn="l" defTabSz="488950">
            <a:lnSpc>
              <a:spcPct val="90000"/>
            </a:lnSpc>
            <a:spcBef>
              <a:spcPct val="0"/>
            </a:spcBef>
            <a:spcAft>
              <a:spcPct val="35000"/>
            </a:spcAft>
            <a:buNone/>
          </a:pPr>
          <a:r>
            <a:rPr lang="es-CO" sz="1100" kern="1200" dirty="0">
              <a:latin typeface="Candara" panose="020E0502030303020204" pitchFamily="34" charset="0"/>
              <a:ea typeface="+mn-ea"/>
              <a:cs typeface="Arial" panose="020B0604020202020204" pitchFamily="34" charset="0"/>
            </a:rPr>
            <a:t>Cámara fotográfica (resolución mínima: 8M, resolución </a:t>
          </a:r>
          <a:r>
            <a:rPr lang="es-CO" sz="1100" kern="1200" dirty="0">
              <a:latin typeface="Arial" panose="020B0604020202020204" pitchFamily="34" charset="0"/>
              <a:ea typeface="+mn-ea"/>
              <a:cs typeface="Arial" panose="020B0604020202020204" pitchFamily="34" charset="0"/>
            </a:rPr>
            <a:t>recomendada</a:t>
          </a:r>
          <a:r>
            <a:rPr lang="es-CO" sz="1100" kern="1200" dirty="0">
              <a:latin typeface="Candara" panose="020E0502030303020204" pitchFamily="34" charset="0"/>
              <a:ea typeface="+mn-ea"/>
              <a:cs typeface="Arial" panose="020B0604020202020204" pitchFamily="34" charset="0"/>
            </a:rPr>
            <a:t> 16M) </a:t>
          </a:r>
          <a:endParaRPr lang="en-US" sz="1100" kern="1200" dirty="0">
            <a:latin typeface="Candara" panose="020E0502030303020204" pitchFamily="34" charset="0"/>
            <a:ea typeface="+mn-ea"/>
            <a:cs typeface="Arial" panose="020B0604020202020204" pitchFamily="34" charset="0"/>
          </a:endParaRPr>
        </a:p>
      </dsp:txBody>
      <dsp:txXfrm>
        <a:off x="864692" y="3545784"/>
        <a:ext cx="6747488" cy="545632"/>
      </dsp:txXfrm>
    </dsp:sp>
    <dsp:sp modelId="{114632FD-EB39-4961-9DB3-F5D54172F046}">
      <dsp:nvSpPr>
        <dsp:cNvPr id="0" name=""/>
        <dsp:cNvSpPr/>
      </dsp:nvSpPr>
      <dsp:spPr>
        <a:xfrm>
          <a:off x="523671" y="3477580"/>
          <a:ext cx="682041" cy="68204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1C2839-80C3-4B8D-8E69-5BEEC2573C78}">
      <dsp:nvSpPr>
        <dsp:cNvPr id="0" name=""/>
        <dsp:cNvSpPr/>
      </dsp:nvSpPr>
      <dsp:spPr>
        <a:xfrm>
          <a:off x="415872" y="4364130"/>
          <a:ext cx="7196308" cy="54563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096" tIns="27940" rIns="27940" bIns="27940" numCol="1" spcCol="1270" anchor="ctr" anchorCtr="0">
          <a:noAutofit/>
        </a:bodyPr>
        <a:lstStyle/>
        <a:p>
          <a:pPr marL="0" lvl="0" indent="0" algn="l" defTabSz="488950">
            <a:lnSpc>
              <a:spcPct val="90000"/>
            </a:lnSpc>
            <a:spcBef>
              <a:spcPct val="0"/>
            </a:spcBef>
            <a:spcAft>
              <a:spcPct val="35000"/>
            </a:spcAft>
            <a:buNone/>
          </a:pPr>
          <a:r>
            <a:rPr lang="es-CO" sz="1100" kern="1200" dirty="0">
              <a:solidFill>
                <a:prstClr val="white"/>
              </a:solidFill>
              <a:latin typeface="Candara" panose="020E0502030303020204" pitchFamily="34" charset="0"/>
              <a:ea typeface="+mn-ea"/>
              <a:cs typeface="Arial" panose="020B0604020202020204" pitchFamily="34" charset="0"/>
            </a:rPr>
            <a:t>Tener en cuenta los materiales según las actividades seleccionadas</a:t>
          </a:r>
        </a:p>
      </dsp:txBody>
      <dsp:txXfrm>
        <a:off x="415872" y="4364130"/>
        <a:ext cx="7196308" cy="545632"/>
      </dsp:txXfrm>
    </dsp:sp>
    <dsp:sp modelId="{889EF078-26E1-400E-BA1B-242C380D0BC7}">
      <dsp:nvSpPr>
        <dsp:cNvPr id="0" name=""/>
        <dsp:cNvSpPr/>
      </dsp:nvSpPr>
      <dsp:spPr>
        <a:xfrm>
          <a:off x="74851" y="4295925"/>
          <a:ext cx="682041" cy="68204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CA19C3-7E1C-402E-B9C9-A71EE1D51380}">
      <dsp:nvSpPr>
        <dsp:cNvPr id="0" name=""/>
        <dsp:cNvSpPr/>
      </dsp:nvSpPr>
      <dsp:spPr>
        <a:xfrm rot="5400000">
          <a:off x="-143317" y="146977"/>
          <a:ext cx="955452" cy="668816"/>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b="1" kern="1200" dirty="0">
              <a:latin typeface="Candara" panose="020E0502030303020204" pitchFamily="34" charset="0"/>
            </a:rPr>
            <a:t>¿Para qué? </a:t>
          </a:r>
          <a:endParaRPr lang="es-419" sz="1400" b="1" kern="1200" dirty="0">
            <a:latin typeface="Candara" panose="020E0502030303020204" pitchFamily="34" charset="0"/>
          </a:endParaRPr>
        </a:p>
      </dsp:txBody>
      <dsp:txXfrm rot="-5400000">
        <a:off x="1" y="338067"/>
        <a:ext cx="668816" cy="286636"/>
      </dsp:txXfrm>
    </dsp:sp>
    <dsp:sp modelId="{8213111A-FD20-4A0B-B983-DEE227E3D32F}">
      <dsp:nvSpPr>
        <dsp:cNvPr id="0" name=""/>
        <dsp:cNvSpPr/>
      </dsp:nvSpPr>
      <dsp:spPr>
        <a:xfrm rot="5400000">
          <a:off x="3943325" y="-3270848"/>
          <a:ext cx="621370" cy="7170388"/>
        </a:xfrm>
        <a:prstGeom prst="round2SameRect">
          <a:avLst/>
        </a:prstGeom>
        <a:solidFill>
          <a:schemeClr val="lt1"/>
        </a:solidFill>
        <a:ln w="28575"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419" sz="1400" kern="1200" dirty="0">
              <a:solidFill>
                <a:prstClr val="white">
                  <a:lumMod val="50000"/>
                </a:prstClr>
              </a:solidFill>
              <a:latin typeface="Candara" panose="020E0502030303020204" pitchFamily="34" charset="0"/>
              <a:ea typeface="+mn-ea"/>
              <a:cs typeface="+mn-cs"/>
            </a:rPr>
            <a:t>Para definir conjuntamente las reglas a aplicar durante las sesiones y mantener el enfoque en los objetivos</a:t>
          </a:r>
        </a:p>
      </dsp:txBody>
      <dsp:txXfrm rot="-5400000">
        <a:off x="668817" y="33993"/>
        <a:ext cx="7140055" cy="560704"/>
      </dsp:txXfrm>
    </dsp:sp>
    <dsp:sp modelId="{B1C7D5D1-85C3-4185-8980-62A9B9E853F5}">
      <dsp:nvSpPr>
        <dsp:cNvPr id="0" name=""/>
        <dsp:cNvSpPr/>
      </dsp:nvSpPr>
      <dsp:spPr>
        <a:xfrm rot="5400000">
          <a:off x="-143317" y="983666"/>
          <a:ext cx="955452" cy="668816"/>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b="1" kern="1200" dirty="0">
              <a:solidFill>
                <a:prstClr val="white"/>
              </a:solidFill>
              <a:latin typeface="Candara" panose="020E0502030303020204" pitchFamily="34" charset="0"/>
              <a:ea typeface="+mn-ea"/>
              <a:cs typeface="+mn-cs"/>
            </a:rPr>
            <a:t>¿Quién? </a:t>
          </a:r>
          <a:endParaRPr lang="es-419" sz="1400" b="1" kern="1200" dirty="0">
            <a:solidFill>
              <a:prstClr val="white"/>
            </a:solidFill>
            <a:latin typeface="Candara" panose="020E0502030303020204" pitchFamily="34" charset="0"/>
            <a:ea typeface="+mn-ea"/>
            <a:cs typeface="+mn-cs"/>
          </a:endParaRPr>
        </a:p>
      </dsp:txBody>
      <dsp:txXfrm rot="-5400000">
        <a:off x="1" y="1174756"/>
        <a:ext cx="668816" cy="286636"/>
      </dsp:txXfrm>
    </dsp:sp>
    <dsp:sp modelId="{47190DAA-E1A1-4391-892B-36D4173EF83D}">
      <dsp:nvSpPr>
        <dsp:cNvPr id="0" name=""/>
        <dsp:cNvSpPr/>
      </dsp:nvSpPr>
      <dsp:spPr>
        <a:xfrm rot="5400000">
          <a:off x="3943488" y="-2434323"/>
          <a:ext cx="621044" cy="7170388"/>
        </a:xfrm>
        <a:prstGeom prst="round2SameRect">
          <a:avLst/>
        </a:prstGeom>
        <a:solidFill>
          <a:schemeClr val="lt1"/>
        </a:solidFill>
        <a:ln w="28575" cap="flat" cmpd="sng" algn="ctr">
          <a:solidFill>
            <a:schemeClr val="accent3"/>
          </a:solidFill>
          <a:prstDash val="solid"/>
          <a:miter lim="800000"/>
        </a:ln>
        <a:effectLst/>
      </dsp:spPr>
      <dsp:style>
        <a:lnRef idx="2">
          <a:schemeClr val="accent3"/>
        </a:lnRef>
        <a:fillRef idx="1">
          <a:schemeClr val="lt1"/>
        </a:fillRef>
        <a:effectRef idx="0">
          <a:schemeClr val="accent3"/>
        </a:effectRef>
        <a:fontRef idx="minor">
          <a:schemeClr val="dk1"/>
        </a:fontRef>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419" sz="1400" kern="1200" dirty="0">
              <a:solidFill>
                <a:prstClr val="white">
                  <a:lumMod val="50000"/>
                </a:prstClr>
              </a:solidFill>
              <a:latin typeface="Candara" panose="020E0502030303020204" pitchFamily="34" charset="0"/>
              <a:ea typeface="+mn-ea"/>
              <a:cs typeface="+mn-cs"/>
            </a:rPr>
            <a:t>Todos los participantes</a:t>
          </a:r>
        </a:p>
      </dsp:txBody>
      <dsp:txXfrm rot="-5400000">
        <a:off x="668817" y="870665"/>
        <a:ext cx="7140071" cy="560410"/>
      </dsp:txXfrm>
    </dsp:sp>
    <dsp:sp modelId="{3507FDE4-39E5-404D-9634-7C1386B35CC1}">
      <dsp:nvSpPr>
        <dsp:cNvPr id="0" name=""/>
        <dsp:cNvSpPr/>
      </dsp:nvSpPr>
      <dsp:spPr>
        <a:xfrm rot="5400000">
          <a:off x="-143317" y="1820354"/>
          <a:ext cx="955452" cy="668816"/>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b="1" kern="1200" dirty="0">
              <a:solidFill>
                <a:prstClr val="white"/>
              </a:solidFill>
              <a:latin typeface="Candara" panose="020E0502030303020204" pitchFamily="34" charset="0"/>
              <a:ea typeface="+mn-ea"/>
              <a:cs typeface="+mn-cs"/>
            </a:rPr>
            <a:t>¿Cuánto tiempo?</a:t>
          </a:r>
          <a:endParaRPr lang="es-419" sz="1400" b="1" kern="1200" dirty="0">
            <a:solidFill>
              <a:prstClr val="white"/>
            </a:solidFill>
            <a:latin typeface="Candara" panose="020E0502030303020204" pitchFamily="34" charset="0"/>
            <a:ea typeface="+mn-ea"/>
            <a:cs typeface="+mn-cs"/>
          </a:endParaRPr>
        </a:p>
      </dsp:txBody>
      <dsp:txXfrm rot="-5400000">
        <a:off x="1" y="2011444"/>
        <a:ext cx="668816" cy="286636"/>
      </dsp:txXfrm>
    </dsp:sp>
    <dsp:sp modelId="{AEC90008-F794-4634-AB5C-9D00C4AE48A2}">
      <dsp:nvSpPr>
        <dsp:cNvPr id="0" name=""/>
        <dsp:cNvSpPr/>
      </dsp:nvSpPr>
      <dsp:spPr>
        <a:xfrm rot="5400000">
          <a:off x="3943488" y="-1597635"/>
          <a:ext cx="621044" cy="7170388"/>
        </a:xfrm>
        <a:prstGeom prst="round2SameRect">
          <a:avLst/>
        </a:prstGeom>
        <a:solidFill>
          <a:schemeClr val="lt1"/>
        </a:solidFill>
        <a:ln w="28575"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419" sz="1400" kern="1200" dirty="0">
              <a:solidFill>
                <a:schemeClr val="bg1">
                  <a:lumMod val="50000"/>
                </a:schemeClr>
              </a:solidFill>
              <a:latin typeface="Candara" panose="020E0502030303020204" pitchFamily="34" charset="0"/>
            </a:rPr>
            <a:t>Entre 10 minutos.</a:t>
          </a:r>
          <a:endParaRPr lang="es-419" sz="1400" kern="1200" dirty="0">
            <a:solidFill>
              <a:srgbClr val="92D050"/>
            </a:solidFill>
            <a:latin typeface="Candara" panose="020E0502030303020204" pitchFamily="34" charset="0"/>
          </a:endParaRPr>
        </a:p>
      </dsp:txBody>
      <dsp:txXfrm rot="-5400000">
        <a:off x="668817" y="1707353"/>
        <a:ext cx="7140071" cy="560410"/>
      </dsp:txXfrm>
    </dsp:sp>
    <dsp:sp modelId="{BFCA333E-897C-4C25-A8CF-5A119ABE5A35}">
      <dsp:nvSpPr>
        <dsp:cNvPr id="0" name=""/>
        <dsp:cNvSpPr/>
      </dsp:nvSpPr>
      <dsp:spPr>
        <a:xfrm rot="5400000">
          <a:off x="-143317" y="2657043"/>
          <a:ext cx="955452" cy="668816"/>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Font typeface="Wingdings" panose="05000000000000000000" pitchFamily="2" charset="2"/>
            <a:buNone/>
          </a:pPr>
          <a:r>
            <a:rPr lang="es-CO" sz="1400" b="1" kern="1200" dirty="0">
              <a:solidFill>
                <a:prstClr val="white"/>
              </a:solidFill>
              <a:latin typeface="Candara" panose="020E0502030303020204" pitchFamily="34" charset="0"/>
              <a:ea typeface="+mn-ea"/>
              <a:cs typeface="+mn-cs"/>
            </a:rPr>
            <a:t>¿Con qué?</a:t>
          </a:r>
          <a:endParaRPr lang="es-419" sz="1400" b="1" kern="1200" dirty="0">
            <a:solidFill>
              <a:prstClr val="white"/>
            </a:solidFill>
            <a:latin typeface="Candara" panose="020E0502030303020204" pitchFamily="34" charset="0"/>
            <a:ea typeface="+mn-ea"/>
            <a:cs typeface="+mn-cs"/>
          </a:endParaRPr>
        </a:p>
      </dsp:txBody>
      <dsp:txXfrm rot="-5400000">
        <a:off x="1" y="2848133"/>
        <a:ext cx="668816" cy="286636"/>
      </dsp:txXfrm>
    </dsp:sp>
    <dsp:sp modelId="{429BED6C-017D-4D4F-B7B1-27238C0767A8}">
      <dsp:nvSpPr>
        <dsp:cNvPr id="0" name=""/>
        <dsp:cNvSpPr/>
      </dsp:nvSpPr>
      <dsp:spPr>
        <a:xfrm rot="5400000">
          <a:off x="3943488" y="-760946"/>
          <a:ext cx="621044" cy="7170388"/>
        </a:xfrm>
        <a:prstGeom prst="round2SameRect">
          <a:avLst/>
        </a:prstGeom>
        <a:solidFill>
          <a:schemeClr val="lt1"/>
        </a:solidFill>
        <a:ln w="28575"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419" sz="1400" kern="1200" dirty="0">
              <a:solidFill>
                <a:schemeClr val="bg1">
                  <a:lumMod val="50000"/>
                </a:schemeClr>
              </a:solidFill>
              <a:latin typeface="Candara" panose="020E0502030303020204" pitchFamily="34" charset="0"/>
            </a:rPr>
            <a:t>Pliego de papel + Post-</a:t>
          </a:r>
          <a:r>
            <a:rPr lang="es-419" sz="1400" kern="1200" dirty="0" err="1">
              <a:solidFill>
                <a:schemeClr val="bg1">
                  <a:lumMod val="50000"/>
                </a:schemeClr>
              </a:solidFill>
              <a:latin typeface="Candara" panose="020E0502030303020204" pitchFamily="34" charset="0"/>
            </a:rPr>
            <a:t>it</a:t>
          </a:r>
          <a:r>
            <a:rPr lang="es-419" sz="1400" kern="1200" dirty="0">
              <a:solidFill>
                <a:schemeClr val="bg1">
                  <a:lumMod val="50000"/>
                </a:schemeClr>
              </a:solidFill>
              <a:latin typeface="Candara" panose="020E0502030303020204" pitchFamily="34" charset="0"/>
            </a:rPr>
            <a:t> notes + Marcadores</a:t>
          </a:r>
        </a:p>
      </dsp:txBody>
      <dsp:txXfrm rot="-5400000">
        <a:off x="668817" y="2544042"/>
        <a:ext cx="7140071" cy="560410"/>
      </dsp:txXfrm>
    </dsp:sp>
    <dsp:sp modelId="{00830E4F-BD98-4820-ADCF-8A51BC02E09C}">
      <dsp:nvSpPr>
        <dsp:cNvPr id="0" name=""/>
        <dsp:cNvSpPr/>
      </dsp:nvSpPr>
      <dsp:spPr>
        <a:xfrm rot="5400000">
          <a:off x="-143317" y="3493731"/>
          <a:ext cx="955452" cy="668816"/>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CO" sz="1400" b="1" kern="1200" dirty="0">
              <a:solidFill>
                <a:prstClr val="white"/>
              </a:solidFill>
              <a:latin typeface="Candara" panose="020E0502030303020204" pitchFamily="34" charset="0"/>
              <a:ea typeface="+mn-ea"/>
              <a:cs typeface="+mn-cs"/>
            </a:rPr>
            <a:t>¿Cómo?</a:t>
          </a:r>
          <a:endParaRPr lang="es-419" sz="1400" b="1" kern="1200" dirty="0">
            <a:solidFill>
              <a:prstClr val="white"/>
            </a:solidFill>
            <a:latin typeface="Candara" panose="020E0502030303020204" pitchFamily="34" charset="0"/>
            <a:ea typeface="+mn-ea"/>
            <a:cs typeface="+mn-cs"/>
          </a:endParaRPr>
        </a:p>
      </dsp:txBody>
      <dsp:txXfrm rot="-5400000">
        <a:off x="1" y="3684821"/>
        <a:ext cx="668816" cy="286636"/>
      </dsp:txXfrm>
    </dsp:sp>
    <dsp:sp modelId="{733285E3-C9BD-4F92-9960-9F22F00B9F09}">
      <dsp:nvSpPr>
        <dsp:cNvPr id="0" name=""/>
        <dsp:cNvSpPr/>
      </dsp:nvSpPr>
      <dsp:spPr>
        <a:xfrm rot="5400000">
          <a:off x="3943488" y="75741"/>
          <a:ext cx="621044" cy="7170388"/>
        </a:xfrm>
        <a:prstGeom prst="round2SameRect">
          <a:avLst/>
        </a:prstGeom>
        <a:solidFill>
          <a:schemeClr val="lt1"/>
        </a:solidFill>
        <a:ln w="28575" cap="flat" cmpd="sng" algn="ctr">
          <a:solidFill>
            <a:schemeClr val="accent6"/>
          </a:solidFill>
          <a:prstDash val="solid"/>
          <a:miter lim="800000"/>
        </a:ln>
        <a:effectLst/>
      </dsp:spPr>
      <dsp:style>
        <a:lnRef idx="2">
          <a:schemeClr val="accent6"/>
        </a:lnRef>
        <a:fillRef idx="1">
          <a:schemeClr val="lt1"/>
        </a:fillRef>
        <a:effectRef idx="0">
          <a:schemeClr val="accent6"/>
        </a:effectRef>
        <a:fontRef idx="minor">
          <a:schemeClr val="dk1"/>
        </a:fontRef>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s-419" sz="1400" kern="1200" dirty="0">
              <a:solidFill>
                <a:schemeClr val="bg1">
                  <a:lumMod val="50000"/>
                </a:schemeClr>
              </a:solidFill>
              <a:latin typeface="Candara" panose="020E0502030303020204" pitchFamily="34" charset="0"/>
            </a:rPr>
            <a:t>Se muestran unas reglas básicas ya definidas, y se solicita a los participantes que escriba e post-</a:t>
          </a:r>
          <a:r>
            <a:rPr lang="es-419" sz="1400" kern="1200" dirty="0" err="1">
              <a:solidFill>
                <a:schemeClr val="bg1">
                  <a:lumMod val="50000"/>
                </a:schemeClr>
              </a:solidFill>
              <a:latin typeface="Candara" panose="020E0502030303020204" pitchFamily="34" charset="0"/>
            </a:rPr>
            <a:t>it</a:t>
          </a:r>
          <a:r>
            <a:rPr lang="es-419" sz="1400" kern="1200" dirty="0">
              <a:solidFill>
                <a:schemeClr val="bg1">
                  <a:lumMod val="50000"/>
                </a:schemeClr>
              </a:solidFill>
              <a:latin typeface="Candara" panose="020E0502030303020204" pitchFamily="34" charset="0"/>
            </a:rPr>
            <a:t> las que crean  convenientes y complementen las que ya se definieron.</a:t>
          </a:r>
        </a:p>
      </dsp:txBody>
      <dsp:txXfrm rot="-5400000">
        <a:off x="668817" y="3380730"/>
        <a:ext cx="7140071" cy="5604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6ECD90-9943-4B9A-BC0C-A81F9C25FEB1}">
      <dsp:nvSpPr>
        <dsp:cNvPr id="0" name=""/>
        <dsp:cNvSpPr/>
      </dsp:nvSpPr>
      <dsp:spPr>
        <a:xfrm rot="5400000">
          <a:off x="373873" y="370809"/>
          <a:ext cx="322709" cy="367393"/>
        </a:xfrm>
        <a:prstGeom prst="bentUpArrow">
          <a:avLst>
            <a:gd name="adj1" fmla="val 32840"/>
            <a:gd name="adj2" fmla="val 25000"/>
            <a:gd name="adj3" fmla="val 35780"/>
          </a:avLst>
        </a:prstGeom>
        <a:solidFill>
          <a:schemeClr val="accent5">
            <a:tint val="40000"/>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A71A2123-3CD8-4396-A534-EBB382E930F6}">
      <dsp:nvSpPr>
        <dsp:cNvPr id="0" name=""/>
        <dsp:cNvSpPr/>
      </dsp:nvSpPr>
      <dsp:spPr>
        <a:xfrm>
          <a:off x="288374" y="13079"/>
          <a:ext cx="543253" cy="380259"/>
        </a:xfrm>
        <a:prstGeom prst="roundRect">
          <a:avLst>
            <a:gd name="adj" fmla="val 16670"/>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kern="1200" dirty="0"/>
            <a:t>Por qué 1?</a:t>
          </a:r>
        </a:p>
      </dsp:txBody>
      <dsp:txXfrm>
        <a:off x="306940" y="31645"/>
        <a:ext cx="506121" cy="343127"/>
      </dsp:txXfrm>
    </dsp:sp>
    <dsp:sp modelId="{5736A686-0336-4A57-AA79-28C9B1486585}">
      <dsp:nvSpPr>
        <dsp:cNvPr id="0" name=""/>
        <dsp:cNvSpPr/>
      </dsp:nvSpPr>
      <dsp:spPr>
        <a:xfrm>
          <a:off x="831628" y="49345"/>
          <a:ext cx="395110" cy="307342"/>
        </a:xfrm>
        <a:prstGeom prst="rect">
          <a:avLst/>
        </a:prstGeom>
        <a:noFill/>
        <a:ln>
          <a:noFill/>
        </a:ln>
        <a:effectLst/>
      </dsp:spPr>
      <dsp:style>
        <a:lnRef idx="0">
          <a:scrgbClr r="0" g="0" b="0"/>
        </a:lnRef>
        <a:fillRef idx="0">
          <a:scrgbClr r="0" g="0" b="0"/>
        </a:fillRef>
        <a:effectRef idx="0">
          <a:scrgbClr r="0" g="0" b="0"/>
        </a:effectRef>
        <a:fontRef idx="minor"/>
      </dsp:style>
    </dsp:sp>
    <dsp:sp modelId="{6DACE107-E957-4C97-8234-80FA621F959D}">
      <dsp:nvSpPr>
        <dsp:cNvPr id="0" name=""/>
        <dsp:cNvSpPr/>
      </dsp:nvSpPr>
      <dsp:spPr>
        <a:xfrm rot="5400000">
          <a:off x="824288" y="797966"/>
          <a:ext cx="322709" cy="367393"/>
        </a:xfrm>
        <a:prstGeom prst="bentUpArrow">
          <a:avLst>
            <a:gd name="adj1" fmla="val 32840"/>
            <a:gd name="adj2" fmla="val 25000"/>
            <a:gd name="adj3" fmla="val 35780"/>
          </a:avLst>
        </a:prstGeom>
        <a:solidFill>
          <a:schemeClr val="accent5">
            <a:tint val="40000"/>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CE7EF9E5-CEAF-44CA-8B06-B6DFB9F0D71D}">
      <dsp:nvSpPr>
        <dsp:cNvPr id="0" name=""/>
        <dsp:cNvSpPr/>
      </dsp:nvSpPr>
      <dsp:spPr>
        <a:xfrm>
          <a:off x="738789" y="440236"/>
          <a:ext cx="543253" cy="380259"/>
        </a:xfrm>
        <a:prstGeom prst="roundRect">
          <a:avLst>
            <a:gd name="adj" fmla="val 16670"/>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kern="1200" dirty="0"/>
            <a:t>Por qué 2?</a:t>
          </a:r>
        </a:p>
      </dsp:txBody>
      <dsp:txXfrm>
        <a:off x="757355" y="458802"/>
        <a:ext cx="506121" cy="343127"/>
      </dsp:txXfrm>
    </dsp:sp>
    <dsp:sp modelId="{0F358949-9F69-420B-989F-462ADAF1D157}">
      <dsp:nvSpPr>
        <dsp:cNvPr id="0" name=""/>
        <dsp:cNvSpPr/>
      </dsp:nvSpPr>
      <dsp:spPr>
        <a:xfrm>
          <a:off x="1282043" y="476502"/>
          <a:ext cx="395110" cy="307342"/>
        </a:xfrm>
        <a:prstGeom prst="rect">
          <a:avLst/>
        </a:prstGeom>
        <a:noFill/>
        <a:ln>
          <a:noFill/>
        </a:ln>
        <a:effectLst/>
      </dsp:spPr>
      <dsp:style>
        <a:lnRef idx="0">
          <a:scrgbClr r="0" g="0" b="0"/>
        </a:lnRef>
        <a:fillRef idx="0">
          <a:scrgbClr r="0" g="0" b="0"/>
        </a:fillRef>
        <a:effectRef idx="0">
          <a:scrgbClr r="0" g="0" b="0"/>
        </a:effectRef>
        <a:fontRef idx="minor"/>
      </dsp:style>
    </dsp:sp>
    <dsp:sp modelId="{312398DE-3C3D-4D67-A6E5-3F96AA6CFDF4}">
      <dsp:nvSpPr>
        <dsp:cNvPr id="0" name=""/>
        <dsp:cNvSpPr/>
      </dsp:nvSpPr>
      <dsp:spPr>
        <a:xfrm rot="5400000">
          <a:off x="1274703" y="1225123"/>
          <a:ext cx="322709" cy="367393"/>
        </a:xfrm>
        <a:prstGeom prst="bentUpArrow">
          <a:avLst>
            <a:gd name="adj1" fmla="val 32840"/>
            <a:gd name="adj2" fmla="val 25000"/>
            <a:gd name="adj3" fmla="val 35780"/>
          </a:avLst>
        </a:prstGeom>
        <a:solidFill>
          <a:schemeClr val="accent5">
            <a:tint val="40000"/>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7E65DB2C-AF55-477F-AA89-4480FE17480C}">
      <dsp:nvSpPr>
        <dsp:cNvPr id="0" name=""/>
        <dsp:cNvSpPr/>
      </dsp:nvSpPr>
      <dsp:spPr>
        <a:xfrm>
          <a:off x="1189204" y="867393"/>
          <a:ext cx="543253" cy="380259"/>
        </a:xfrm>
        <a:prstGeom prst="roundRect">
          <a:avLst>
            <a:gd name="adj" fmla="val 16670"/>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kern="1200" dirty="0"/>
            <a:t>Por qué 3?</a:t>
          </a:r>
        </a:p>
      </dsp:txBody>
      <dsp:txXfrm>
        <a:off x="1207770" y="885959"/>
        <a:ext cx="506121" cy="343127"/>
      </dsp:txXfrm>
    </dsp:sp>
    <dsp:sp modelId="{D0C87EB9-024F-4949-ACD6-CA560A87D8B4}">
      <dsp:nvSpPr>
        <dsp:cNvPr id="0" name=""/>
        <dsp:cNvSpPr/>
      </dsp:nvSpPr>
      <dsp:spPr>
        <a:xfrm>
          <a:off x="1732458" y="903660"/>
          <a:ext cx="395110" cy="307342"/>
        </a:xfrm>
        <a:prstGeom prst="rect">
          <a:avLst/>
        </a:prstGeom>
        <a:noFill/>
        <a:ln>
          <a:noFill/>
        </a:ln>
        <a:effectLst/>
      </dsp:spPr>
      <dsp:style>
        <a:lnRef idx="0">
          <a:scrgbClr r="0" g="0" b="0"/>
        </a:lnRef>
        <a:fillRef idx="0">
          <a:scrgbClr r="0" g="0" b="0"/>
        </a:fillRef>
        <a:effectRef idx="0">
          <a:scrgbClr r="0" g="0" b="0"/>
        </a:effectRef>
        <a:fontRef idx="minor"/>
      </dsp:style>
    </dsp:sp>
    <dsp:sp modelId="{F6B9ECD8-2C8E-4AF3-97F4-EECA4FF8E5D8}">
      <dsp:nvSpPr>
        <dsp:cNvPr id="0" name=""/>
        <dsp:cNvSpPr/>
      </dsp:nvSpPr>
      <dsp:spPr>
        <a:xfrm rot="5400000">
          <a:off x="1725118" y="1652281"/>
          <a:ext cx="322709" cy="367393"/>
        </a:xfrm>
        <a:prstGeom prst="bentUpArrow">
          <a:avLst>
            <a:gd name="adj1" fmla="val 32840"/>
            <a:gd name="adj2" fmla="val 25000"/>
            <a:gd name="adj3" fmla="val 35780"/>
          </a:avLst>
        </a:prstGeom>
        <a:solidFill>
          <a:schemeClr val="accent5">
            <a:tint val="40000"/>
            <a:hueOff val="0"/>
            <a:satOff val="0"/>
            <a:lumOff val="0"/>
            <a:alphaOff val="0"/>
          </a:schemeClr>
        </a:solidFill>
        <a:ln>
          <a:noFill/>
        </a:ln>
        <a:effectLst/>
        <a:sp3d extrusionH="50600" prstMaterial="plastic">
          <a:bevelT w="101600" h="80600" prst="relaxedInset"/>
          <a:bevelB w="80600" h="80600" prst="relaxedInset"/>
        </a:sp3d>
      </dsp:spPr>
      <dsp:style>
        <a:lnRef idx="0">
          <a:scrgbClr r="0" g="0" b="0"/>
        </a:lnRef>
        <a:fillRef idx="1">
          <a:scrgbClr r="0" g="0" b="0"/>
        </a:fillRef>
        <a:effectRef idx="1">
          <a:scrgbClr r="0" g="0" b="0"/>
        </a:effectRef>
        <a:fontRef idx="minor"/>
      </dsp:style>
    </dsp:sp>
    <dsp:sp modelId="{7E887205-E97E-46AF-B3FE-18FB5E6F9DBC}">
      <dsp:nvSpPr>
        <dsp:cNvPr id="0" name=""/>
        <dsp:cNvSpPr/>
      </dsp:nvSpPr>
      <dsp:spPr>
        <a:xfrm>
          <a:off x="1639619" y="1294550"/>
          <a:ext cx="543253" cy="380259"/>
        </a:xfrm>
        <a:prstGeom prst="roundRect">
          <a:avLst>
            <a:gd name="adj" fmla="val 16670"/>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kern="1200" dirty="0"/>
            <a:t>Por qué 4?</a:t>
          </a:r>
        </a:p>
      </dsp:txBody>
      <dsp:txXfrm>
        <a:off x="1658185" y="1313116"/>
        <a:ext cx="506121" cy="343127"/>
      </dsp:txXfrm>
    </dsp:sp>
    <dsp:sp modelId="{3E1D2B65-549D-4D62-8C92-5F1648251730}">
      <dsp:nvSpPr>
        <dsp:cNvPr id="0" name=""/>
        <dsp:cNvSpPr/>
      </dsp:nvSpPr>
      <dsp:spPr>
        <a:xfrm>
          <a:off x="2182873" y="1330817"/>
          <a:ext cx="395110" cy="307342"/>
        </a:xfrm>
        <a:prstGeom prst="rect">
          <a:avLst/>
        </a:prstGeom>
        <a:noFill/>
        <a:ln>
          <a:noFill/>
        </a:ln>
        <a:effectLst/>
      </dsp:spPr>
      <dsp:style>
        <a:lnRef idx="0">
          <a:scrgbClr r="0" g="0" b="0"/>
        </a:lnRef>
        <a:fillRef idx="0">
          <a:scrgbClr r="0" g="0" b="0"/>
        </a:fillRef>
        <a:effectRef idx="0">
          <a:scrgbClr r="0" g="0" b="0"/>
        </a:effectRef>
        <a:fontRef idx="minor"/>
      </dsp:style>
    </dsp:sp>
    <dsp:sp modelId="{3C46D26A-B88B-49A7-AABB-D9774F5DA302}">
      <dsp:nvSpPr>
        <dsp:cNvPr id="0" name=""/>
        <dsp:cNvSpPr/>
      </dsp:nvSpPr>
      <dsp:spPr>
        <a:xfrm>
          <a:off x="2090034" y="1721708"/>
          <a:ext cx="543253" cy="380259"/>
        </a:xfrm>
        <a:prstGeom prst="roundRect">
          <a:avLst>
            <a:gd name="adj" fmla="val 16670"/>
          </a:avLst>
        </a:prstGeom>
        <a:solidFill>
          <a:schemeClr val="l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s-CO" sz="900" kern="1200" dirty="0"/>
            <a:t>Por qué 5?</a:t>
          </a:r>
        </a:p>
      </dsp:txBody>
      <dsp:txXfrm>
        <a:off x="2108600" y="1740274"/>
        <a:ext cx="506121" cy="34312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52F9F-CB68-48D2-9525-EBDCF7593C17}" type="datetimeFigureOut">
              <a:rPr lang="es-CO" smtClean="0"/>
              <a:t>27/12/2018</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98402A-776E-430A-9558-65E21425CBF4}" type="slidenum">
              <a:rPr lang="es-CO" smtClean="0"/>
              <a:t>‹Nº›</a:t>
            </a:fld>
            <a:endParaRPr lang="es-CO"/>
          </a:p>
        </p:txBody>
      </p:sp>
    </p:spTree>
    <p:extLst>
      <p:ext uri="{BB962C8B-B14F-4D97-AF65-F5344CB8AC3E}">
        <p14:creationId xmlns:p14="http://schemas.microsoft.com/office/powerpoint/2010/main" val="2910652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5E370E-9A8F-4001-8DC4-122CCCF46CC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51A1AD8-15D8-4E77-8CA6-EB7E92D6F8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61BB84B-0976-4FE6-BF27-0365406BD2C1}"/>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5" name="Marcador de pie de página 4">
            <a:extLst>
              <a:ext uri="{FF2B5EF4-FFF2-40B4-BE49-F238E27FC236}">
                <a16:creationId xmlns:a16="http://schemas.microsoft.com/office/drawing/2014/main" id="{1C03172E-4C5F-443B-9E76-747578AE84A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E47A2C7F-27E3-4C82-8140-C5581DE88688}"/>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290958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F32475-01FB-410B-BADF-627DBFCFD72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020E506-770B-4C0E-A3DE-43176BE24D43}"/>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7584BBF-596D-42AE-8FEB-C3A15E91A640}"/>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5" name="Marcador de pie de página 4">
            <a:extLst>
              <a:ext uri="{FF2B5EF4-FFF2-40B4-BE49-F238E27FC236}">
                <a16:creationId xmlns:a16="http://schemas.microsoft.com/office/drawing/2014/main" id="{2CF36682-0F52-4604-A72F-64FD3E1E792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23D3D32-7625-4997-9F5D-D75D033543D4}"/>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233076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2BB7B0F-627E-4948-BB02-C3E8C6C6EF8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28310D9-A1FA-4A8C-8875-A8DC5A571B66}"/>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7AEE07A-B44E-4A39-82D3-DE4310B832AF}"/>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5" name="Marcador de pie de página 4">
            <a:extLst>
              <a:ext uri="{FF2B5EF4-FFF2-40B4-BE49-F238E27FC236}">
                <a16:creationId xmlns:a16="http://schemas.microsoft.com/office/drawing/2014/main" id="{AE3C8353-CFB7-42A1-A63E-01C050F42E8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68FD6FD-1819-4865-86EC-295B50F3AA17}"/>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3569242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27/12/2018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2156932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dirty="0">
                <a:solidFill>
                  <a:srgbClr val="26478D"/>
                </a:solidFill>
                <a:latin typeface="Arial" panose="020B0604020202020204"/>
                <a:cs typeface="Arial" panose="020B0604020202020204"/>
              </a:rPr>
              <a:t> Thanks.</a:t>
            </a: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extLst>
      <p:ext uri="{BB962C8B-B14F-4D97-AF65-F5344CB8AC3E}">
        <p14:creationId xmlns:p14="http://schemas.microsoft.com/office/powerpoint/2010/main" val="708716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C71D71-E3B9-41F8-A373-AAAE673CC19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F71EC48-8C6F-4592-B8E7-D7B3E30241B8}"/>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279F60F-BBD6-46C4-8F76-820FB5CF2E91}"/>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5" name="Marcador de pie de página 4">
            <a:extLst>
              <a:ext uri="{FF2B5EF4-FFF2-40B4-BE49-F238E27FC236}">
                <a16:creationId xmlns:a16="http://schemas.microsoft.com/office/drawing/2014/main" id="{0773B59A-AE66-4356-AE52-5094A94B62A0}"/>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71A2D69-A434-47BA-9D0D-94AA83E7AAA8}"/>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2263649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F3384C-4E89-44A0-ADD3-8E7A75FE207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6706A064-E765-4D92-B923-9167956552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5C906C32-4882-4C71-8098-D159B83CA5DA}"/>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5" name="Marcador de pie de página 4">
            <a:extLst>
              <a:ext uri="{FF2B5EF4-FFF2-40B4-BE49-F238E27FC236}">
                <a16:creationId xmlns:a16="http://schemas.microsoft.com/office/drawing/2014/main" id="{85D0E1DE-AC8B-43BC-8443-A4A9C4C2176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02AAE51-C7A3-4B2B-838E-6A5F3D98DDA7}"/>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1843213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36B8B-9D06-4F10-B3ED-7B76B869545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86D9938-952D-4A37-8CE7-A6959CDA34C6}"/>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0F52EBC-E50D-4EA0-A8BE-99520FF9660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C671447-EEF7-4CA8-8DEB-7AF6A26022EF}"/>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6" name="Marcador de pie de página 5">
            <a:extLst>
              <a:ext uri="{FF2B5EF4-FFF2-40B4-BE49-F238E27FC236}">
                <a16:creationId xmlns:a16="http://schemas.microsoft.com/office/drawing/2014/main" id="{145BF432-0349-471F-A340-3CEE8BE5D12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6ECB30E-D3A1-4E4B-911B-B32E75135CFF}"/>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2715776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FC2342-D328-4979-8E7A-12F0EE58629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5D2E8A87-33BA-4045-B07A-39B9393623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1CE572D5-8CD3-43CE-88AE-B590E098C6A7}"/>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073C8F3-DFA1-4AC0-A878-F76483BEF0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F3369BC2-F7B1-4F98-8DCC-A6E9325A54F8}"/>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01ED7EFA-76B4-45A4-866A-9992DC7285A8}"/>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8" name="Marcador de pie de página 7">
            <a:extLst>
              <a:ext uri="{FF2B5EF4-FFF2-40B4-BE49-F238E27FC236}">
                <a16:creationId xmlns:a16="http://schemas.microsoft.com/office/drawing/2014/main" id="{CEEE334D-937D-4B65-8546-D53647C6B3E1}"/>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5B99A08A-B9CD-4207-9D6D-8006AB9E1E46}"/>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189259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896E6D-8DFB-4AA3-84C1-769684B322A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C4529207-4BAE-4B52-9E08-A5BBB701BADD}"/>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4" name="Marcador de pie de página 3">
            <a:extLst>
              <a:ext uri="{FF2B5EF4-FFF2-40B4-BE49-F238E27FC236}">
                <a16:creationId xmlns:a16="http://schemas.microsoft.com/office/drawing/2014/main" id="{8F4DA9FB-DE8B-4459-8B76-28924040FEEE}"/>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F23238D9-A055-4C05-A2F8-A8B0C1B55883}"/>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3658311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70AC7E0-34A5-40C7-96BF-6AA1B7248D88}"/>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3" name="Marcador de pie de página 2">
            <a:extLst>
              <a:ext uri="{FF2B5EF4-FFF2-40B4-BE49-F238E27FC236}">
                <a16:creationId xmlns:a16="http://schemas.microsoft.com/office/drawing/2014/main" id="{80827724-5ED3-4497-AB72-A74A2D3B88AA}"/>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473D8C60-3D05-4106-B987-1A6A43B8943F}"/>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3391034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A4441D-583E-43F7-AA0C-14C64229EB3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A179810-B433-46B9-AE66-CC32868085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B1E32FF5-EA75-4E66-B8B3-D21B4EC39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9473EA56-C707-4206-AD56-16D273FED9D0}"/>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6" name="Marcador de pie de página 5">
            <a:extLst>
              <a:ext uri="{FF2B5EF4-FFF2-40B4-BE49-F238E27FC236}">
                <a16:creationId xmlns:a16="http://schemas.microsoft.com/office/drawing/2014/main" id="{221ECAD1-D827-4AE7-A4C0-45B565225A4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5B48309-4253-46FB-81F2-08B21EE4CE30}"/>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2065604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161B92-1F99-4876-A8AA-8155B81DB10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06658DDD-5063-47E7-8771-B449123AFB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CB4BFB7D-9986-4D40-9CCB-3C79C93937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9190F783-BEEB-4D90-BDFF-4E54C2D3A647}"/>
              </a:ext>
            </a:extLst>
          </p:cNvPr>
          <p:cNvSpPr>
            <a:spLocks noGrp="1"/>
          </p:cNvSpPr>
          <p:nvPr>
            <p:ph type="dt" sz="half" idx="10"/>
          </p:nvPr>
        </p:nvSpPr>
        <p:spPr/>
        <p:txBody>
          <a:bodyPr/>
          <a:lstStyle/>
          <a:p>
            <a:fld id="{7C7AD8B1-3484-467F-A700-AE94CEB1A9DF}" type="datetimeFigureOut">
              <a:rPr lang="es-CO" smtClean="0"/>
              <a:t>27/12/2018</a:t>
            </a:fld>
            <a:endParaRPr lang="es-CO"/>
          </a:p>
        </p:txBody>
      </p:sp>
      <p:sp>
        <p:nvSpPr>
          <p:cNvPr id="6" name="Marcador de pie de página 5">
            <a:extLst>
              <a:ext uri="{FF2B5EF4-FFF2-40B4-BE49-F238E27FC236}">
                <a16:creationId xmlns:a16="http://schemas.microsoft.com/office/drawing/2014/main" id="{F8DA50E9-B1B4-477B-9072-914A23DEFDF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A1DA921-F72E-428E-9B29-DA4F155207B2}"/>
              </a:ext>
            </a:extLst>
          </p:cNvPr>
          <p:cNvSpPr>
            <a:spLocks noGrp="1"/>
          </p:cNvSpPr>
          <p:nvPr>
            <p:ph type="sldNum" sz="quarter" idx="12"/>
          </p:nvPr>
        </p:nvSpPr>
        <p:spPr/>
        <p:txBody>
          <a:bodyPr/>
          <a:lstStyle/>
          <a:p>
            <a:fld id="{493287F7-30E0-4050-AA14-33FC96A8B880}" type="slidenum">
              <a:rPr lang="es-CO" smtClean="0"/>
              <a:t>‹Nº›</a:t>
            </a:fld>
            <a:endParaRPr lang="es-CO"/>
          </a:p>
        </p:txBody>
      </p:sp>
    </p:spTree>
    <p:extLst>
      <p:ext uri="{BB962C8B-B14F-4D97-AF65-F5344CB8AC3E}">
        <p14:creationId xmlns:p14="http://schemas.microsoft.com/office/powerpoint/2010/main" val="2467135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56E0E54-F9A9-453D-886D-591A102CAB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97AC4A0-C44B-41A0-9C83-39B8DECF00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5A4CECD-EFD4-45AB-8B28-32FBF2AD11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7AD8B1-3484-467F-A700-AE94CEB1A9DF}" type="datetimeFigureOut">
              <a:rPr lang="es-CO" smtClean="0"/>
              <a:t>27/12/2018</a:t>
            </a:fld>
            <a:endParaRPr lang="es-CO"/>
          </a:p>
        </p:txBody>
      </p:sp>
      <p:sp>
        <p:nvSpPr>
          <p:cNvPr id="5" name="Marcador de pie de página 4">
            <a:extLst>
              <a:ext uri="{FF2B5EF4-FFF2-40B4-BE49-F238E27FC236}">
                <a16:creationId xmlns:a16="http://schemas.microsoft.com/office/drawing/2014/main" id="{68FBB1DD-7483-4C60-B901-3EE86B5D9E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CF3B83AC-2987-407F-9F00-9C4177850C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3287F7-30E0-4050-AA14-33FC96A8B880}" type="slidenum">
              <a:rPr lang="es-CO" smtClean="0"/>
              <a:t>‹Nº›</a:t>
            </a:fld>
            <a:endParaRPr lang="es-CO"/>
          </a:p>
        </p:txBody>
      </p:sp>
    </p:spTree>
    <p:extLst>
      <p:ext uri="{BB962C8B-B14F-4D97-AF65-F5344CB8AC3E}">
        <p14:creationId xmlns:p14="http://schemas.microsoft.com/office/powerpoint/2010/main" val="2621739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1.jpeg"/><Relationship Id="rId3" Type="http://schemas.openxmlformats.org/officeDocument/2006/relationships/diagramLayout" Target="../diagrams/layout2.xml"/><Relationship Id="rId7" Type="http://schemas.openxmlformats.org/officeDocument/2006/relationships/image" Target="../media/image16.jpeg"/><Relationship Id="rId12" Type="http://schemas.microsoft.com/office/2007/relationships/hdphoto" Target="../media/hdphoto1.wdp"/><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11" Type="http://schemas.openxmlformats.org/officeDocument/2006/relationships/image" Target="../media/image20.png"/><Relationship Id="rId5" Type="http://schemas.openxmlformats.org/officeDocument/2006/relationships/diagramColors" Target="../diagrams/colors2.xml"/><Relationship Id="rId10" Type="http://schemas.openxmlformats.org/officeDocument/2006/relationships/image" Target="../media/image19.jpeg"/><Relationship Id="rId4" Type="http://schemas.openxmlformats.org/officeDocument/2006/relationships/diagramQuickStyle" Target="../diagrams/quickStyle2.xml"/><Relationship Id="rId9"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hyperlink" Target="https://retromat.org/es/?id=4-5-6-7-19-33-35-47-51-54-62-64-65-75-78-79-80-86-87-89-93-97-98-11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hyperlink" Target="https://retromat.org/es/?id=8-9-10-20-25-26-37-41-50-55-58-66-68-69-74-91-94-95-105-113" TargetMode="Externa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hyperlink" Target="https://retromat.org/es/?id=11-12-13-21-24-29-38-39-48-49-61-63-72-73-88-96-99-100-103"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retromat.org/es/?id=1-2-3-18-22-31-32-36-42-43-46-52-59-70-76-81-82-84-85-90-106-107-108-114"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Portada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2" y="202843"/>
            <a:ext cx="6103567" cy="1859792"/>
          </a:xfrm>
          <a:prstGeom prst="rect">
            <a:avLst/>
          </a:prstGeom>
        </p:spPr>
      </p:pic>
      <p:pic>
        <p:nvPicPr>
          <p:cNvPr id="9"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4013" y="449415"/>
            <a:ext cx="1917756" cy="619435"/>
          </a:xfrm>
          <a:prstGeom prst="rect">
            <a:avLst/>
          </a:prstGeom>
        </p:spPr>
      </p:pic>
      <p:sp>
        <p:nvSpPr>
          <p:cNvPr id="10" name="Título 1"/>
          <p:cNvSpPr>
            <a:spLocks noGrp="1"/>
          </p:cNvSpPr>
          <p:nvPr>
            <p:ph type="ctrTitle"/>
          </p:nvPr>
        </p:nvSpPr>
        <p:spPr>
          <a:xfrm>
            <a:off x="442909" y="2202446"/>
            <a:ext cx="6570768" cy="1107996"/>
          </a:xfrm>
        </p:spPr>
        <p:txBody>
          <a:bodyPr>
            <a:normAutofit/>
          </a:bodyPr>
          <a:lstStyle/>
          <a:p>
            <a:pPr algn="l"/>
            <a:r>
              <a:rPr lang="es-CO" b="1" dirty="0">
                <a:solidFill>
                  <a:schemeClr val="accent1">
                    <a:lumMod val="75000"/>
                  </a:schemeClr>
                </a:solidFill>
              </a:rPr>
              <a:t>Guía </a:t>
            </a:r>
            <a:r>
              <a:rPr lang="es-ES" b="1" dirty="0">
                <a:solidFill>
                  <a:schemeClr val="accent1">
                    <a:lumMod val="75000"/>
                  </a:schemeClr>
                </a:solidFill>
              </a:rPr>
              <a:t>Retrospectiva</a:t>
            </a:r>
            <a:endParaRPr lang="es-CO" b="1" dirty="0">
              <a:solidFill>
                <a:schemeClr val="accent1">
                  <a:lumMod val="75000"/>
                </a:schemeClr>
              </a:solidFill>
            </a:endParaRPr>
          </a:p>
        </p:txBody>
      </p:sp>
      <p:sp>
        <p:nvSpPr>
          <p:cNvPr id="11" name="Subtítulo 2"/>
          <p:cNvSpPr>
            <a:spLocks noGrp="1"/>
          </p:cNvSpPr>
          <p:nvPr>
            <p:ph type="subTitle" idx="1"/>
          </p:nvPr>
        </p:nvSpPr>
        <p:spPr>
          <a:xfrm>
            <a:off x="442909" y="3087744"/>
            <a:ext cx="6059491" cy="403453"/>
          </a:xfrm>
        </p:spPr>
        <p:txBody>
          <a:bodyPr>
            <a:normAutofit fontScale="95000" lnSpcReduction="10000"/>
          </a:bodyPr>
          <a:lstStyle/>
          <a:p>
            <a:pPr algn="l"/>
            <a:r>
              <a:rPr lang="en-US" dirty="0">
                <a:solidFill>
                  <a:schemeClr val="accent1">
                    <a:lumMod val="75000"/>
                  </a:schemeClr>
                </a:solidFill>
              </a:rPr>
              <a:t>2</a:t>
            </a:r>
            <a:r>
              <a:rPr lang="es-ES" altLang="en-US" dirty="0">
                <a:solidFill>
                  <a:schemeClr val="accent1">
                    <a:lumMod val="75000"/>
                  </a:schemeClr>
                </a:solidFill>
              </a:rPr>
              <a:t>6</a:t>
            </a:r>
            <a:r>
              <a:rPr lang="en-US" dirty="0">
                <a:solidFill>
                  <a:schemeClr val="accent1">
                    <a:lumMod val="75000"/>
                  </a:schemeClr>
                </a:solidFill>
              </a:rPr>
              <a:t> de </a:t>
            </a:r>
            <a:r>
              <a:rPr lang="en-US" dirty="0" err="1">
                <a:solidFill>
                  <a:schemeClr val="accent1">
                    <a:lumMod val="75000"/>
                  </a:schemeClr>
                </a:solidFill>
              </a:rPr>
              <a:t>Diciembre</a:t>
            </a:r>
            <a:r>
              <a:rPr lang="en-US" dirty="0">
                <a:solidFill>
                  <a:schemeClr val="accent1">
                    <a:lumMod val="75000"/>
                  </a:schemeClr>
                </a:solidFill>
              </a:rPr>
              <a:t> de 2018</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AF666D44-8935-43C8-8C11-76533915FC79}"/>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962" t="10173" r="1668" b="12938"/>
          <a:stretch/>
        </p:blipFill>
        <p:spPr>
          <a:xfrm>
            <a:off x="3940109" y="2175450"/>
            <a:ext cx="3551372" cy="3345739"/>
          </a:xfrm>
        </p:spPr>
      </p:pic>
      <p:sp>
        <p:nvSpPr>
          <p:cNvPr id="5" name="Título 3"/>
          <p:cNvSpPr txBox="1"/>
          <p:nvPr/>
        </p:nvSpPr>
        <p:spPr>
          <a:xfrm>
            <a:off x="531652" y="437069"/>
            <a:ext cx="5077578" cy="56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700" b="1" dirty="0">
                <a:solidFill>
                  <a:srgbClr val="AD198D"/>
                </a:solidFill>
                <a:latin typeface="Arial" panose="020B0604020202020204" pitchFamily="34" charset="0"/>
                <a:cs typeface="Arial" panose="020B0604020202020204" pitchFamily="34" charset="0"/>
              </a:rPr>
              <a:t>6. ¿Durante la Retrospectiva?</a:t>
            </a:r>
            <a:endParaRPr lang="es-CO" sz="2700" b="1" dirty="0">
              <a:solidFill>
                <a:srgbClr val="AD198D"/>
              </a:solidFill>
              <a:latin typeface="Arial" panose="020B0604020202020204" pitchFamily="34" charset="0"/>
              <a:cs typeface="Arial" panose="020B0604020202020204" pitchFamily="34" charset="0"/>
            </a:endParaRPr>
          </a:p>
        </p:txBody>
      </p:sp>
      <p:sp>
        <p:nvSpPr>
          <p:cNvPr id="4" name="Llamada rectangular redondeada 3"/>
          <p:cNvSpPr/>
          <p:nvPr/>
        </p:nvSpPr>
        <p:spPr>
          <a:xfrm>
            <a:off x="7664782" y="521929"/>
            <a:ext cx="3826634" cy="5382982"/>
          </a:xfrm>
          <a:prstGeom prst="wedgeRoundRectCallout">
            <a:avLst>
              <a:gd name="adj1" fmla="val -48057"/>
              <a:gd name="adj2" fmla="val -23402"/>
              <a:gd name="adj3" fmla="val 16667"/>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s-CO" dirty="0">
                <a:solidFill>
                  <a:schemeClr val="bg1"/>
                </a:solidFill>
              </a:rPr>
              <a:t>Se inicia la retrospectiva resaltando el objetivo de la misma.</a:t>
            </a:r>
          </a:p>
          <a:p>
            <a:pPr algn="ctr"/>
            <a:r>
              <a:rPr lang="es-ES" altLang="es-CO" dirty="0">
                <a:solidFill>
                  <a:schemeClr val="bg1"/>
                </a:solidFill>
              </a:rPr>
              <a:t>Se solicita a los participantes cumplir con las reglas mínimas de la reunión y que cuenten con disposición para dar y recibir </a:t>
            </a:r>
            <a:r>
              <a:rPr lang="es-ES" altLang="es-CO" dirty="0" err="1">
                <a:solidFill>
                  <a:schemeClr val="bg1"/>
                </a:solidFill>
              </a:rPr>
              <a:t>feedback</a:t>
            </a:r>
            <a:r>
              <a:rPr lang="es-ES" altLang="es-CO" dirty="0">
                <a:solidFill>
                  <a:schemeClr val="bg1"/>
                </a:solidFill>
              </a:rPr>
              <a:t> en términos respetuosos.</a:t>
            </a:r>
          </a:p>
          <a:p>
            <a:pPr algn="ctr"/>
            <a:endParaRPr lang="es-ES" altLang="es-CO" dirty="0">
              <a:solidFill>
                <a:schemeClr val="bg1"/>
              </a:solidFill>
            </a:endParaRPr>
          </a:p>
          <a:p>
            <a:pPr algn="ctr"/>
            <a:r>
              <a:rPr lang="es-ES" altLang="es-CO" dirty="0">
                <a:solidFill>
                  <a:schemeClr val="bg1"/>
                </a:solidFill>
              </a:rPr>
              <a:t>Luego se muestra un resumen y estado de las acciones que se identificaron en la retrospectiva anterior con el fin de mostrar el avance y resultado de estas, es importante visibilizar que se ha desarrollado para mejorar continuamente.</a:t>
            </a:r>
          </a:p>
        </p:txBody>
      </p:sp>
      <p:grpSp>
        <p:nvGrpSpPr>
          <p:cNvPr id="12" name="Grupo 11"/>
          <p:cNvGrpSpPr/>
          <p:nvPr/>
        </p:nvGrpSpPr>
        <p:grpSpPr>
          <a:xfrm>
            <a:off x="1585195" y="3135869"/>
            <a:ext cx="1413164" cy="1010207"/>
            <a:chOff x="6492398" y="4411575"/>
            <a:chExt cx="1413164" cy="1010207"/>
          </a:xfrm>
        </p:grpSpPr>
        <p:sp>
          <p:nvSpPr>
            <p:cNvPr id="10" name="CuadroTexto 9"/>
            <p:cNvSpPr txBox="1"/>
            <p:nvPr/>
          </p:nvSpPr>
          <p:spPr>
            <a:xfrm>
              <a:off x="6492398" y="5052450"/>
              <a:ext cx="1413164" cy="369332"/>
            </a:xfrm>
            <a:prstGeom prst="rect">
              <a:avLst/>
            </a:prstGeom>
            <a:noFill/>
          </p:spPr>
          <p:txBody>
            <a:bodyPr wrap="square" rtlCol="0">
              <a:spAutoFit/>
            </a:bodyPr>
            <a:lstStyle/>
            <a:p>
              <a:r>
                <a:rPr lang="es-ES" b="1" dirty="0">
                  <a:solidFill>
                    <a:srgbClr val="575756"/>
                  </a:solidFill>
                  <a:latin typeface="Arial" panose="020B0604020202020204" pitchFamily="34" charset="0"/>
                  <a:cs typeface="Arial" panose="020B0604020202020204" pitchFamily="34" charset="0"/>
                </a:rPr>
                <a:t>10 Minutos</a:t>
              </a:r>
              <a:endParaRPr lang="es-CO" b="1" dirty="0">
                <a:solidFill>
                  <a:srgbClr val="575756"/>
                </a:solidFill>
                <a:latin typeface="Arial" panose="020B0604020202020204" pitchFamily="34" charset="0"/>
                <a:cs typeface="Arial" panose="020B0604020202020204" pitchFamily="34" charset="0"/>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191" y="4411575"/>
              <a:ext cx="613579" cy="613579"/>
            </a:xfrm>
            <a:prstGeom prst="rect">
              <a:avLst/>
            </a:prstGeom>
          </p:spPr>
        </p:pic>
      </p:grpSp>
      <p:sp>
        <p:nvSpPr>
          <p:cNvPr id="15" name="CuadroTexto 14"/>
          <p:cNvSpPr txBox="1"/>
          <p:nvPr/>
        </p:nvSpPr>
        <p:spPr>
          <a:xfrm>
            <a:off x="4549729" y="5786903"/>
            <a:ext cx="2213869" cy="368300"/>
          </a:xfrm>
          <a:prstGeom prst="rect">
            <a:avLst/>
          </a:prstGeom>
          <a:noFill/>
        </p:spPr>
        <p:txBody>
          <a:bodyPr wrap="square" rtlCol="0">
            <a:spAutoFit/>
          </a:bodyPr>
          <a:lstStyle/>
          <a:p>
            <a:r>
              <a:rPr lang="es-ES" altLang="es-CO" b="1" dirty="0">
                <a:solidFill>
                  <a:srgbClr val="575756"/>
                </a:solidFill>
                <a:latin typeface="Arial" panose="020B0604020202020204" pitchFamily="34" charset="0"/>
                <a:cs typeface="Arial" panose="020B0604020202020204" pitchFamily="34" charset="0"/>
              </a:rPr>
              <a:t>Scrum Master</a:t>
            </a:r>
          </a:p>
        </p:txBody>
      </p:sp>
      <p:sp>
        <p:nvSpPr>
          <p:cNvPr id="14" name="CuadroTexto 13"/>
          <p:cNvSpPr txBox="1"/>
          <p:nvPr/>
        </p:nvSpPr>
        <p:spPr>
          <a:xfrm>
            <a:off x="8881802" y="6387152"/>
            <a:ext cx="3061031" cy="369332"/>
          </a:xfrm>
          <a:prstGeom prst="rect">
            <a:avLst/>
          </a:prstGeom>
          <a:noFill/>
        </p:spPr>
        <p:txBody>
          <a:bodyPr wrap="none" rtlCol="0">
            <a:spAutoFit/>
          </a:bodyPr>
          <a:lstStyle/>
          <a:p>
            <a:r>
              <a:rPr lang="es-CO" dirty="0">
                <a:solidFill>
                  <a:srgbClr val="575756"/>
                </a:solidFill>
              </a:rPr>
              <a:t>* Tiempo máximos propuesto</a:t>
            </a:r>
          </a:p>
        </p:txBody>
      </p:sp>
      <p:grpSp>
        <p:nvGrpSpPr>
          <p:cNvPr id="2" name="Grupo 1"/>
          <p:cNvGrpSpPr/>
          <p:nvPr/>
        </p:nvGrpSpPr>
        <p:grpSpPr>
          <a:xfrm>
            <a:off x="513652" y="1403281"/>
            <a:ext cx="3116254" cy="1107996"/>
            <a:chOff x="513652" y="1403281"/>
            <a:chExt cx="3116254" cy="1107996"/>
          </a:xfrm>
        </p:grpSpPr>
        <p:sp>
          <p:nvSpPr>
            <p:cNvPr id="16" name="4 Rectángulo"/>
            <p:cNvSpPr/>
            <p:nvPr/>
          </p:nvSpPr>
          <p:spPr>
            <a:xfrm>
              <a:off x="513652" y="1403281"/>
              <a:ext cx="655949" cy="1107996"/>
            </a:xfrm>
            <a:prstGeom prst="rect">
              <a:avLst/>
            </a:prstGeom>
            <a:noFill/>
            <a:ln>
              <a:noFill/>
            </a:ln>
          </p:spPr>
          <p:txBody>
            <a:bodyPr wrap="none" lIns="91440" tIns="45720" rIns="91440" bIns="45720">
              <a:spAutoFit/>
            </a:bodyPr>
            <a:lstStyle/>
            <a:p>
              <a:pPr algn="ctr"/>
              <a:r>
                <a:rPr lang="es-ES" sz="6600" b="1" dirty="0">
                  <a:ln w="18000">
                    <a:noFill/>
                    <a:prstDash val="solid"/>
                    <a:miter lim="800000"/>
                  </a:ln>
                  <a:solidFill>
                    <a:srgbClr val="98288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sp>
          <p:nvSpPr>
            <p:cNvPr id="17" name="5 CuadroTexto"/>
            <p:cNvSpPr txBox="1"/>
            <p:nvPr/>
          </p:nvSpPr>
          <p:spPr>
            <a:xfrm>
              <a:off x="1012143" y="1744563"/>
              <a:ext cx="2617763" cy="430887"/>
            </a:xfrm>
            <a:prstGeom prst="rect">
              <a:avLst/>
            </a:prstGeom>
            <a:noFill/>
          </p:spPr>
          <p:txBody>
            <a:bodyPr wrap="square" rtlCol="0" anchor="ctr" anchorCtr="0">
              <a:noAutofit/>
            </a:bodyPr>
            <a:lstStyle/>
            <a:p>
              <a:r>
                <a:rPr lang="es-CO" sz="2400" dirty="0">
                  <a:solidFill>
                    <a:srgbClr val="632678"/>
                  </a:solidFill>
                  <a:latin typeface="Arial" panose="020B0604020202020204" pitchFamily="34" charset="0"/>
                  <a:cs typeface="Arial" panose="020B0604020202020204" pitchFamily="34" charset="0"/>
                </a:rPr>
                <a:t>Contextualización</a:t>
              </a:r>
            </a:p>
          </p:txBody>
        </p:sp>
      </p:grpSp>
      <p:sp>
        <p:nvSpPr>
          <p:cNvPr id="18" name="Elipse 17"/>
          <p:cNvSpPr/>
          <p:nvPr/>
        </p:nvSpPr>
        <p:spPr>
          <a:xfrm>
            <a:off x="6027982" y="1732826"/>
            <a:ext cx="191069" cy="202807"/>
          </a:xfrm>
          <a:prstGeom prst="ellipse">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p:cNvSpPr/>
          <p:nvPr/>
        </p:nvSpPr>
        <p:spPr>
          <a:xfrm>
            <a:off x="6326174" y="1557560"/>
            <a:ext cx="243386" cy="205158"/>
          </a:xfrm>
          <a:prstGeom prst="ellipse">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p:cNvSpPr/>
          <p:nvPr/>
        </p:nvSpPr>
        <p:spPr>
          <a:xfrm>
            <a:off x="6676682" y="1369157"/>
            <a:ext cx="336774" cy="288886"/>
          </a:xfrm>
          <a:prstGeom prst="ellipse">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p:cNvSpPr/>
          <p:nvPr/>
        </p:nvSpPr>
        <p:spPr>
          <a:xfrm>
            <a:off x="7054400" y="1132764"/>
            <a:ext cx="437081" cy="322913"/>
          </a:xfrm>
          <a:prstGeom prst="ellipse">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ítulo 3">
            <a:extLst>
              <a:ext uri="{FF2B5EF4-FFF2-40B4-BE49-F238E27FC236}">
                <a16:creationId xmlns:a16="http://schemas.microsoft.com/office/drawing/2014/main" id="{9EFC06C2-CC78-40BE-8B51-D9AE951FD5BD}"/>
              </a:ext>
            </a:extLst>
          </p:cNvPr>
          <p:cNvSpPr txBox="1">
            <a:spLocks/>
          </p:cNvSpPr>
          <p:nvPr/>
        </p:nvSpPr>
        <p:spPr>
          <a:xfrm>
            <a:off x="645952" y="726816"/>
            <a:ext cx="9445616" cy="56099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rPr>
              <a:t>6. ¿Durante la Retrospectiva?</a:t>
            </a:r>
            <a:endParaRPr lang="es-CO" b="1" dirty="0">
              <a:solidFill>
                <a:srgbClr val="AD198D"/>
              </a:solidFill>
              <a:latin typeface="Arial" panose="020B0604020202020204" pitchFamily="34" charset="0"/>
              <a:cs typeface="Arial" panose="020B0604020202020204" pitchFamily="34" charset="0"/>
            </a:endParaRPr>
          </a:p>
        </p:txBody>
      </p:sp>
      <p:graphicFrame>
        <p:nvGraphicFramePr>
          <p:cNvPr id="16" name="Diagrama 15">
            <a:extLst>
              <a:ext uri="{FF2B5EF4-FFF2-40B4-BE49-F238E27FC236}">
                <a16:creationId xmlns:a16="http://schemas.microsoft.com/office/drawing/2014/main" id="{D8247C70-891A-4977-8AAF-925C8157F737}"/>
              </a:ext>
            </a:extLst>
          </p:cNvPr>
          <p:cNvGraphicFramePr/>
          <p:nvPr>
            <p:extLst>
              <p:ext uri="{D42A27DB-BD31-4B8C-83A1-F6EECF244321}">
                <p14:modId xmlns:p14="http://schemas.microsoft.com/office/powerpoint/2010/main" val="3810798492"/>
              </p:ext>
            </p:extLst>
          </p:nvPr>
        </p:nvGraphicFramePr>
        <p:xfrm>
          <a:off x="1145769" y="2439085"/>
          <a:ext cx="7839205" cy="4309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AutoShape 2" descr="Related image">
            <a:extLst>
              <a:ext uri="{FF2B5EF4-FFF2-40B4-BE49-F238E27FC236}">
                <a16:creationId xmlns:a16="http://schemas.microsoft.com/office/drawing/2014/main" id="{3FCC5D09-2FE1-496D-90C9-76B172C470F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419"/>
          </a:p>
        </p:txBody>
      </p:sp>
      <p:pic>
        <p:nvPicPr>
          <p:cNvPr id="6156" name="Picture 12" descr="Image result for magnifying glass icon color">
            <a:extLst>
              <a:ext uri="{FF2B5EF4-FFF2-40B4-BE49-F238E27FC236}">
                <a16:creationId xmlns:a16="http://schemas.microsoft.com/office/drawing/2014/main" id="{28F8441D-C8D8-45F9-8887-6B6489C07E37}"/>
              </a:ext>
            </a:extLst>
          </p:cNvPr>
          <p:cNvPicPr>
            <a:picLocks noChangeAspect="1" noChangeArrowheads="1"/>
          </p:cNvPicPr>
          <p:nvPr/>
        </p:nvPicPr>
        <p:blipFill rotWithShape="1">
          <a:blip r:embed="rId7" cstate="hqprint">
            <a:extLst>
              <a:ext uri="{28A0092B-C50C-407E-A947-70E740481C1C}">
                <a14:useLocalDpi xmlns:a14="http://schemas.microsoft.com/office/drawing/2010/main" val="0"/>
              </a:ext>
            </a:extLst>
          </a:blip>
          <a:srcRect l="33722" t="62995" r="32678" b="8405"/>
          <a:stretch/>
        </p:blipFill>
        <p:spPr bwMode="auto">
          <a:xfrm>
            <a:off x="372579" y="2556623"/>
            <a:ext cx="697746" cy="64140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Image result for magnifying glass icon color">
            <a:extLst>
              <a:ext uri="{FF2B5EF4-FFF2-40B4-BE49-F238E27FC236}">
                <a16:creationId xmlns:a16="http://schemas.microsoft.com/office/drawing/2014/main" id="{39927BE9-1126-41EE-ACD6-8862864605A8}"/>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68128" t="33150" r="227" b="39227"/>
          <a:stretch/>
        </p:blipFill>
        <p:spPr bwMode="auto">
          <a:xfrm>
            <a:off x="418338" y="5864413"/>
            <a:ext cx="606229" cy="5715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2" descr="Image result for magnifying glass icon color">
            <a:extLst>
              <a:ext uri="{FF2B5EF4-FFF2-40B4-BE49-F238E27FC236}">
                <a16:creationId xmlns:a16="http://schemas.microsoft.com/office/drawing/2014/main" id="{FA86B506-AAFE-4B8D-B8F0-582D402C17DD}"/>
              </a:ext>
            </a:extLst>
          </p:cNvPr>
          <p:cNvPicPr>
            <a:picLocks noChangeAspect="1" noChangeArrowheads="1"/>
          </p:cNvPicPr>
          <p:nvPr/>
        </p:nvPicPr>
        <p:blipFill rotWithShape="1">
          <a:blip r:embed="rId9" cstate="hqprint">
            <a:extLst>
              <a:ext uri="{28A0092B-C50C-407E-A947-70E740481C1C}">
                <a14:useLocalDpi xmlns:a14="http://schemas.microsoft.com/office/drawing/2010/main" val="0"/>
              </a:ext>
            </a:extLst>
          </a:blip>
          <a:srcRect l="67243" b="70838"/>
          <a:stretch/>
        </p:blipFill>
        <p:spPr bwMode="auto">
          <a:xfrm>
            <a:off x="408410" y="5041014"/>
            <a:ext cx="606229" cy="5828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age result for magnifying glass icon color">
            <a:extLst>
              <a:ext uri="{FF2B5EF4-FFF2-40B4-BE49-F238E27FC236}">
                <a16:creationId xmlns:a16="http://schemas.microsoft.com/office/drawing/2014/main" id="{B12F5143-087C-464B-A3B7-954CF2F23D5E}"/>
              </a:ext>
            </a:extLst>
          </p:cNvPr>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t="32970" r="67722" b="39807"/>
          <a:stretch/>
        </p:blipFill>
        <p:spPr bwMode="auto">
          <a:xfrm>
            <a:off x="358204" y="4237660"/>
            <a:ext cx="627419" cy="57151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Image result for magnifying glass icon color">
            <a:extLst>
              <a:ext uri="{FF2B5EF4-FFF2-40B4-BE49-F238E27FC236}">
                <a16:creationId xmlns:a16="http://schemas.microsoft.com/office/drawing/2014/main" id="{65E874B4-2780-46FC-B4D3-F7F2FDC3211C}"/>
              </a:ext>
            </a:extLst>
          </p:cNvPr>
          <p:cNvPicPr>
            <a:picLocks noChangeAspect="1" noChangeArrowheads="1"/>
          </p:cNvPicPr>
          <p:nvPr/>
        </p:nvPicPr>
        <p:blipFill rotWithShape="1">
          <a:blip r:embed="rId11" cstate="hqprint">
            <a:grayscl/>
            <a:extLst>
              <a:ext uri="{BEBA8EAE-BF5A-486C-A8C5-ECC9F3942E4B}">
                <a14:imgProps xmlns:a14="http://schemas.microsoft.com/office/drawing/2010/main">
                  <a14:imgLayer r:embed="rId12">
                    <a14:imgEffect>
                      <a14:saturation sat="33000"/>
                    </a14:imgEffect>
                  </a14:imgLayer>
                </a14:imgProps>
              </a:ext>
              <a:ext uri="{28A0092B-C50C-407E-A947-70E740481C1C}">
                <a14:useLocalDpi xmlns:a14="http://schemas.microsoft.com/office/drawing/2010/main" val="0"/>
              </a:ext>
            </a:extLst>
          </a:blip>
          <a:srcRect r="67538" b="69207"/>
          <a:stretch/>
        </p:blipFill>
        <p:spPr bwMode="auto">
          <a:xfrm>
            <a:off x="398484" y="3397142"/>
            <a:ext cx="626083" cy="64140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elated image">
            <a:extLst>
              <a:ext uri="{FF2B5EF4-FFF2-40B4-BE49-F238E27FC236}">
                <a16:creationId xmlns:a16="http://schemas.microsoft.com/office/drawing/2014/main" id="{91B6BBB4-6F1E-4679-BE22-11FE494D4E33}"/>
              </a:ext>
            </a:extLst>
          </p:cNvPr>
          <p:cNvPicPr>
            <a:picLocks noChangeAspect="1" noChangeArrowheads="1"/>
          </p:cNvPicPr>
          <p:nvPr/>
        </p:nvPicPr>
        <p:blipFill>
          <a:blip r:embed="rId1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300208" y="2439085"/>
            <a:ext cx="4528687" cy="301680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upo 17">
            <a:extLst>
              <a:ext uri="{FF2B5EF4-FFF2-40B4-BE49-F238E27FC236}">
                <a16:creationId xmlns:a16="http://schemas.microsoft.com/office/drawing/2014/main" id="{2DF0EE29-382A-41F8-A894-DBE09AEEAAD8}"/>
              </a:ext>
            </a:extLst>
          </p:cNvPr>
          <p:cNvGrpSpPr/>
          <p:nvPr/>
        </p:nvGrpSpPr>
        <p:grpSpPr>
          <a:xfrm>
            <a:off x="645952" y="1250682"/>
            <a:ext cx="3116254" cy="1107996"/>
            <a:chOff x="513652" y="1403281"/>
            <a:chExt cx="3116254" cy="1107996"/>
          </a:xfrm>
        </p:grpSpPr>
        <p:sp>
          <p:nvSpPr>
            <p:cNvPr id="19" name="4 Rectángulo">
              <a:extLst>
                <a:ext uri="{FF2B5EF4-FFF2-40B4-BE49-F238E27FC236}">
                  <a16:creationId xmlns:a16="http://schemas.microsoft.com/office/drawing/2014/main" id="{EB97B732-514C-4ABD-9B86-E764BF41FCC9}"/>
                </a:ext>
              </a:extLst>
            </p:cNvPr>
            <p:cNvSpPr/>
            <p:nvPr/>
          </p:nvSpPr>
          <p:spPr>
            <a:xfrm>
              <a:off x="513652" y="1403281"/>
              <a:ext cx="655949" cy="1107996"/>
            </a:xfrm>
            <a:prstGeom prst="rect">
              <a:avLst/>
            </a:prstGeom>
            <a:noFill/>
            <a:ln>
              <a:noFill/>
            </a:ln>
          </p:spPr>
          <p:txBody>
            <a:bodyPr wrap="none" lIns="91440" tIns="45720" rIns="91440" bIns="45720">
              <a:spAutoFit/>
            </a:bodyPr>
            <a:lstStyle/>
            <a:p>
              <a:pPr algn="ctr"/>
              <a:r>
                <a:rPr lang="es-ES" sz="6600" b="1" dirty="0">
                  <a:ln w="18000">
                    <a:noFill/>
                    <a:prstDash val="solid"/>
                    <a:miter lim="800000"/>
                  </a:ln>
                  <a:solidFill>
                    <a:srgbClr val="98288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sp>
          <p:nvSpPr>
            <p:cNvPr id="20" name="5 CuadroTexto">
              <a:extLst>
                <a:ext uri="{FF2B5EF4-FFF2-40B4-BE49-F238E27FC236}">
                  <a16:creationId xmlns:a16="http://schemas.microsoft.com/office/drawing/2014/main" id="{FF1842A8-10C2-461C-A41E-41409093D2B0}"/>
                </a:ext>
              </a:extLst>
            </p:cNvPr>
            <p:cNvSpPr txBox="1"/>
            <p:nvPr/>
          </p:nvSpPr>
          <p:spPr>
            <a:xfrm>
              <a:off x="1012143" y="1744563"/>
              <a:ext cx="2617763" cy="430887"/>
            </a:xfrm>
            <a:prstGeom prst="rect">
              <a:avLst/>
            </a:prstGeom>
            <a:noFill/>
          </p:spPr>
          <p:txBody>
            <a:bodyPr wrap="square" rtlCol="0" anchor="ctr" anchorCtr="0">
              <a:noAutofit/>
            </a:bodyPr>
            <a:lstStyle/>
            <a:p>
              <a:r>
                <a:rPr lang="es-CO" sz="2400" dirty="0">
                  <a:solidFill>
                    <a:srgbClr val="632678"/>
                  </a:solidFill>
                  <a:latin typeface="Arial" panose="020B0604020202020204" pitchFamily="34" charset="0"/>
                  <a:cs typeface="Arial" panose="020B0604020202020204" pitchFamily="34" charset="0"/>
                </a:rPr>
                <a:t> Reglas </a:t>
              </a:r>
            </a:p>
          </p:txBody>
        </p:sp>
      </p:grpSp>
    </p:spTree>
    <p:extLst>
      <p:ext uri="{BB962C8B-B14F-4D97-AF65-F5344CB8AC3E}">
        <p14:creationId xmlns:p14="http://schemas.microsoft.com/office/powerpoint/2010/main" val="410210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Concepto de trabajo en equipo con diseÃ±o plano">
            <a:extLst>
              <a:ext uri="{FF2B5EF4-FFF2-40B4-BE49-F238E27FC236}">
                <a16:creationId xmlns:a16="http://schemas.microsoft.com/office/drawing/2014/main" id="{3905F0CC-EF99-46B6-A916-AD40E410F3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95" r="3497" b="8540"/>
          <a:stretch/>
        </p:blipFill>
        <p:spPr bwMode="auto">
          <a:xfrm>
            <a:off x="2931199" y="1557549"/>
            <a:ext cx="3627121" cy="3681509"/>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3"/>
          <p:cNvSpPr txBox="1"/>
          <p:nvPr/>
        </p:nvSpPr>
        <p:spPr>
          <a:xfrm>
            <a:off x="531652" y="437069"/>
            <a:ext cx="9445616" cy="56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700" b="1" dirty="0">
                <a:solidFill>
                  <a:srgbClr val="AD198D"/>
                </a:solidFill>
                <a:latin typeface="Arial" panose="020B0604020202020204" pitchFamily="34" charset="0"/>
                <a:cs typeface="Arial" panose="020B0604020202020204" pitchFamily="34" charset="0"/>
              </a:rPr>
              <a:t>6. ¿Durante la Retrospectiva?</a:t>
            </a:r>
            <a:endParaRPr lang="es-CO" sz="2700" b="1" dirty="0">
              <a:solidFill>
                <a:srgbClr val="AD198D"/>
              </a:solidFill>
              <a:latin typeface="Arial" panose="020B0604020202020204" pitchFamily="34" charset="0"/>
              <a:cs typeface="Arial" panose="020B0604020202020204" pitchFamily="34" charset="0"/>
            </a:endParaRPr>
          </a:p>
        </p:txBody>
      </p:sp>
      <p:sp>
        <p:nvSpPr>
          <p:cNvPr id="4" name="Llamada rectangular redondeada 3"/>
          <p:cNvSpPr/>
          <p:nvPr/>
        </p:nvSpPr>
        <p:spPr>
          <a:xfrm>
            <a:off x="7205065" y="470659"/>
            <a:ext cx="3909695" cy="5950272"/>
          </a:xfrm>
          <a:prstGeom prst="wedgeRoundRectCallout">
            <a:avLst>
              <a:gd name="adj1" fmla="val -74265"/>
              <a:gd name="adj2" fmla="val -5606"/>
              <a:gd name="adj3" fmla="val 16667"/>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s-CO" sz="1600" dirty="0">
              <a:solidFill>
                <a:schemeClr val="bg1"/>
              </a:solidFill>
              <a:latin typeface="Arial" panose="020B0604020202020204" pitchFamily="34" charset="0"/>
              <a:cs typeface="Arial" panose="020B0604020202020204" pitchFamily="34" charset="0"/>
            </a:endParaRPr>
          </a:p>
          <a:p>
            <a:pPr algn="ctr"/>
            <a:endParaRPr lang="es-ES" altLang="es-CO" sz="1600" dirty="0">
              <a:solidFill>
                <a:schemeClr val="bg1"/>
              </a:solidFill>
              <a:latin typeface="Arial" panose="020B0604020202020204" pitchFamily="34" charset="0"/>
              <a:cs typeface="Arial" panose="020B0604020202020204" pitchFamily="34" charset="0"/>
            </a:endParaRPr>
          </a:p>
          <a:p>
            <a:pPr algn="ctr"/>
            <a:r>
              <a:rPr lang="es-ES" altLang="es-CO" dirty="0">
                <a:solidFill>
                  <a:schemeClr val="bg1"/>
                </a:solidFill>
                <a:latin typeface="Arial" panose="020B0604020202020204" pitchFamily="34" charset="0"/>
                <a:cs typeface="Arial" panose="020B0604020202020204" pitchFamily="34" charset="0"/>
              </a:rPr>
              <a:t>La recolección de datos consiste en que el equipo haciendo uso de actividades para este fin, identifica hallazgos y situaciones presentadas durante la iteración, con el propósito 	de encontrar los  temas en común sobre los cuales el mismo equipo reflexionara.</a:t>
            </a:r>
          </a:p>
          <a:p>
            <a:pPr algn="ctr"/>
            <a:r>
              <a:rPr lang="es-ES" altLang="es-CO" dirty="0">
                <a:solidFill>
                  <a:schemeClr val="bg1"/>
                </a:solidFill>
                <a:latin typeface="Arial" panose="020B0604020202020204" pitchFamily="34" charset="0"/>
                <a:cs typeface="Arial" panose="020B0604020202020204" pitchFamily="34" charset="0"/>
              </a:rPr>
              <a:t>Una recomendación es tomar como base las métricas del equipo, la cual da un visión general del resultado del trabajo durante la iteración. A partir de esto se aplican las actividades necesarias haciendo énfasis en las métricas mas bajas o que mas estén afectando el rendimiento en equipo.</a:t>
            </a:r>
          </a:p>
        </p:txBody>
      </p:sp>
      <p:grpSp>
        <p:nvGrpSpPr>
          <p:cNvPr id="12" name="Grupo 11"/>
          <p:cNvGrpSpPr/>
          <p:nvPr/>
        </p:nvGrpSpPr>
        <p:grpSpPr>
          <a:xfrm>
            <a:off x="1345936" y="3017483"/>
            <a:ext cx="1413164" cy="981879"/>
            <a:chOff x="6492398" y="4411575"/>
            <a:chExt cx="1413164" cy="981879"/>
          </a:xfrm>
        </p:grpSpPr>
        <p:sp>
          <p:nvSpPr>
            <p:cNvPr id="10" name="CuadroTexto 9"/>
            <p:cNvSpPr txBox="1"/>
            <p:nvPr/>
          </p:nvSpPr>
          <p:spPr>
            <a:xfrm>
              <a:off x="6492398" y="5025154"/>
              <a:ext cx="1413164" cy="368300"/>
            </a:xfrm>
            <a:prstGeom prst="rect">
              <a:avLst/>
            </a:prstGeom>
            <a:noFill/>
          </p:spPr>
          <p:txBody>
            <a:bodyPr wrap="square" rtlCol="0">
              <a:spAutoFit/>
            </a:bodyPr>
            <a:lstStyle/>
            <a:p>
              <a:r>
                <a:rPr lang="es-ES" b="1" dirty="0">
                  <a:solidFill>
                    <a:srgbClr val="575756"/>
                  </a:solidFill>
                  <a:latin typeface="Arial" panose="020B0604020202020204" pitchFamily="34" charset="0"/>
                  <a:cs typeface="Arial" panose="020B0604020202020204" pitchFamily="34" charset="0"/>
                </a:rPr>
                <a:t>20 Minutos</a:t>
              </a:r>
              <a:endParaRPr lang="es-CO" b="1" dirty="0">
                <a:solidFill>
                  <a:srgbClr val="575756"/>
                </a:solidFill>
                <a:latin typeface="Arial" panose="020B0604020202020204" pitchFamily="34" charset="0"/>
                <a:cs typeface="Arial" panose="020B0604020202020204" pitchFamily="34" charset="0"/>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191" y="4411575"/>
              <a:ext cx="613579" cy="613579"/>
            </a:xfrm>
            <a:prstGeom prst="rect">
              <a:avLst/>
            </a:prstGeom>
          </p:spPr>
        </p:pic>
      </p:grpSp>
      <p:sp>
        <p:nvSpPr>
          <p:cNvPr id="17" name="CuadroTexto 16"/>
          <p:cNvSpPr txBox="1"/>
          <p:nvPr/>
        </p:nvSpPr>
        <p:spPr>
          <a:xfrm>
            <a:off x="8881802" y="6387152"/>
            <a:ext cx="3061031" cy="369332"/>
          </a:xfrm>
          <a:prstGeom prst="rect">
            <a:avLst/>
          </a:prstGeom>
          <a:noFill/>
        </p:spPr>
        <p:txBody>
          <a:bodyPr wrap="none" rtlCol="0">
            <a:spAutoFit/>
          </a:bodyPr>
          <a:lstStyle/>
          <a:p>
            <a:r>
              <a:rPr lang="es-CO" dirty="0">
                <a:solidFill>
                  <a:srgbClr val="575756"/>
                </a:solidFill>
              </a:rPr>
              <a:t>* Tiempo máximos propuesto</a:t>
            </a:r>
          </a:p>
        </p:txBody>
      </p:sp>
      <p:sp>
        <p:nvSpPr>
          <p:cNvPr id="18" name="CuadroTexto 17"/>
          <p:cNvSpPr txBox="1"/>
          <p:nvPr/>
        </p:nvSpPr>
        <p:spPr>
          <a:xfrm>
            <a:off x="3425066" y="5379512"/>
            <a:ext cx="2849420" cy="646331"/>
          </a:xfrm>
          <a:prstGeom prst="rect">
            <a:avLst/>
          </a:prstGeom>
          <a:noFill/>
        </p:spPr>
        <p:txBody>
          <a:bodyPr wrap="square" rtlCol="0">
            <a:spAutoFit/>
          </a:bodyPr>
          <a:lstStyle/>
          <a:p>
            <a:r>
              <a:rPr lang="es-ES" altLang="es-CO" b="1" dirty="0">
                <a:solidFill>
                  <a:srgbClr val="575756"/>
                </a:solidFill>
                <a:latin typeface="Arial" panose="020B0604020202020204" pitchFamily="34" charset="0"/>
                <a:cs typeface="Arial" panose="020B0604020202020204" pitchFamily="34" charset="0"/>
              </a:rPr>
              <a:t>Participa: Equipo Ágil</a:t>
            </a:r>
          </a:p>
          <a:p>
            <a:r>
              <a:rPr lang="es-ES" altLang="es-CO" b="1" dirty="0">
                <a:solidFill>
                  <a:srgbClr val="575756"/>
                </a:solidFill>
                <a:latin typeface="Arial" panose="020B0604020202020204" pitchFamily="34" charset="0"/>
                <a:cs typeface="Arial" panose="020B0604020202020204" pitchFamily="34" charset="0"/>
              </a:rPr>
              <a:t>Facilita: SM</a:t>
            </a:r>
          </a:p>
        </p:txBody>
      </p:sp>
      <p:grpSp>
        <p:nvGrpSpPr>
          <p:cNvPr id="13" name="Grupo 12"/>
          <p:cNvGrpSpPr/>
          <p:nvPr/>
        </p:nvGrpSpPr>
        <p:grpSpPr>
          <a:xfrm>
            <a:off x="513652" y="1403281"/>
            <a:ext cx="3116254" cy="1107996"/>
            <a:chOff x="513652" y="1403281"/>
            <a:chExt cx="3116254" cy="1107996"/>
          </a:xfrm>
        </p:grpSpPr>
        <p:sp>
          <p:nvSpPr>
            <p:cNvPr id="14" name="4 Rectángulo"/>
            <p:cNvSpPr/>
            <p:nvPr/>
          </p:nvSpPr>
          <p:spPr>
            <a:xfrm>
              <a:off x="513652" y="1403281"/>
              <a:ext cx="655949" cy="1107996"/>
            </a:xfrm>
            <a:prstGeom prst="rect">
              <a:avLst/>
            </a:prstGeom>
            <a:noFill/>
            <a:ln>
              <a:noFill/>
            </a:ln>
          </p:spPr>
          <p:txBody>
            <a:bodyPr wrap="none" lIns="91440" tIns="45720" rIns="91440" bIns="45720">
              <a:spAutoFit/>
            </a:bodyPr>
            <a:lstStyle/>
            <a:p>
              <a:pPr algn="ctr"/>
              <a:r>
                <a:rPr lang="es-ES" sz="6600" b="1" dirty="0">
                  <a:ln w="18000">
                    <a:noFill/>
                    <a:prstDash val="solid"/>
                    <a:miter lim="800000"/>
                  </a:ln>
                  <a:solidFill>
                    <a:srgbClr val="98288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5" name="5 CuadroTexto"/>
            <p:cNvSpPr txBox="1"/>
            <p:nvPr/>
          </p:nvSpPr>
          <p:spPr>
            <a:xfrm>
              <a:off x="1169601" y="1744563"/>
              <a:ext cx="2460305" cy="430887"/>
            </a:xfrm>
            <a:prstGeom prst="rect">
              <a:avLst/>
            </a:prstGeom>
            <a:noFill/>
          </p:spPr>
          <p:txBody>
            <a:bodyPr wrap="square" rtlCol="0" anchor="ctr" anchorCtr="0">
              <a:noAutofit/>
            </a:bodyPr>
            <a:lstStyle/>
            <a:p>
              <a:r>
                <a:rPr lang="es-ES" altLang="es-CO" sz="2400" dirty="0">
                  <a:solidFill>
                    <a:srgbClr val="632678"/>
                  </a:solidFill>
                  <a:latin typeface="Arial" panose="020B0604020202020204" pitchFamily="34" charset="0"/>
                  <a:cs typeface="Arial" panose="020B0604020202020204" pitchFamily="34" charset="0"/>
                </a:rPr>
                <a:t>Recolectar Datos</a:t>
              </a:r>
            </a:p>
          </p:txBody>
        </p:sp>
      </p:grpSp>
      <p:sp>
        <p:nvSpPr>
          <p:cNvPr id="8" name="CuadroTexto 7">
            <a:extLst>
              <a:ext uri="{FF2B5EF4-FFF2-40B4-BE49-F238E27FC236}">
                <a16:creationId xmlns:a16="http://schemas.microsoft.com/office/drawing/2014/main" id="{624EC15E-3BBD-4124-8D16-6CBF7D10351A}"/>
              </a:ext>
            </a:extLst>
          </p:cNvPr>
          <p:cNvSpPr txBox="1"/>
          <p:nvPr/>
        </p:nvSpPr>
        <p:spPr>
          <a:xfrm>
            <a:off x="449580" y="6187440"/>
            <a:ext cx="4073872" cy="369332"/>
          </a:xfrm>
          <a:prstGeom prst="rect">
            <a:avLst/>
          </a:prstGeom>
          <a:noFill/>
        </p:spPr>
        <p:txBody>
          <a:bodyPr wrap="none" rtlCol="0">
            <a:spAutoFit/>
          </a:bodyPr>
          <a:lstStyle/>
          <a:p>
            <a:r>
              <a:rPr lang="es-CO" dirty="0"/>
              <a:t>Actividades de recolección de Datos </a:t>
            </a:r>
            <a:r>
              <a:rPr lang="es-CO" dirty="0">
                <a:hlinkClick r:id="rId4"/>
              </a:rPr>
              <a:t>aquí</a:t>
            </a:r>
            <a:r>
              <a:rPr lang="es-CO"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2700" b="1" dirty="0">
                <a:solidFill>
                  <a:srgbClr val="AD198D"/>
                </a:solidFill>
                <a:latin typeface="Arial" panose="020B0604020202020204" pitchFamily="34" charset="0"/>
                <a:cs typeface="Arial" panose="020B0604020202020204" pitchFamily="34" charset="0"/>
              </a:rPr>
              <a:t>6. Ejemplo de actividad Para Recolectar Datos</a:t>
            </a:r>
            <a:endParaRPr lang="es-CO" sz="2700" b="1" dirty="0">
              <a:solidFill>
                <a:srgbClr val="AD198D"/>
              </a:solidFill>
              <a:latin typeface="Arial" panose="020B0604020202020204" pitchFamily="34" charset="0"/>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860416" y="2551193"/>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3DF1B3C0-93AB-4D6B-946B-77BBCD5CBAE1}"/>
              </a:ext>
            </a:extLst>
          </p:cNvPr>
          <p:cNvSpPr/>
          <p:nvPr/>
        </p:nvSpPr>
        <p:spPr>
          <a:xfrm>
            <a:off x="1354372" y="1594162"/>
            <a:ext cx="6096000" cy="369332"/>
          </a:xfrm>
          <a:prstGeom prst="rect">
            <a:avLst/>
          </a:prstGeom>
        </p:spPr>
        <p:txBody>
          <a:bodyPr>
            <a:spAutoFit/>
          </a:bodyPr>
          <a:lstStyle/>
          <a:p>
            <a:pPr fontAlgn="base"/>
            <a:r>
              <a:rPr lang="es-CO" b="1" i="0" dirty="0">
                <a:solidFill>
                  <a:schemeClr val="accent1">
                    <a:lumMod val="75000"/>
                  </a:schemeClr>
                </a:solidFill>
                <a:effectLst/>
                <a:latin typeface="Droid Serif"/>
              </a:rPr>
              <a:t>Dia de Lavandería</a:t>
            </a:r>
          </a:p>
        </p:txBody>
      </p:sp>
      <p:sp>
        <p:nvSpPr>
          <p:cNvPr id="6" name="Bocadillo nube: nube 5">
            <a:extLst>
              <a:ext uri="{FF2B5EF4-FFF2-40B4-BE49-F238E27FC236}">
                <a16:creationId xmlns:a16="http://schemas.microsoft.com/office/drawing/2014/main" id="{5CC4E0C5-3237-4C74-9AF4-EB251A25152C}"/>
              </a:ext>
            </a:extLst>
          </p:cNvPr>
          <p:cNvSpPr/>
          <p:nvPr/>
        </p:nvSpPr>
        <p:spPr>
          <a:xfrm>
            <a:off x="5621572" y="1463776"/>
            <a:ext cx="4368265" cy="16192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latin typeface="Arial" panose="020B0604020202020204" pitchFamily="34" charset="0"/>
                <a:cs typeface="Arial" panose="020B0604020202020204" pitchFamily="34" charset="0"/>
              </a:rPr>
              <a:t>Objetivo</a:t>
            </a:r>
            <a:r>
              <a:rPr lang="es-CO" sz="1600" dirty="0">
                <a:latin typeface="Arial" panose="020B0604020202020204" pitchFamily="34" charset="0"/>
                <a:cs typeface="Arial" panose="020B0604020202020204" pitchFamily="34" charset="0"/>
              </a:rPr>
              <a:t>: A</a:t>
            </a:r>
            <a:r>
              <a:rPr lang="es-CO" dirty="0"/>
              <a:t>veriguar las cosas sobre las cuales se debe hablar para obtener una comprensión explícita de ellas.</a:t>
            </a:r>
            <a:endParaRPr lang="es-CO" sz="1600"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EF7C4F68-ECDE-4790-BD22-BF8B47E6C876}"/>
              </a:ext>
            </a:extLst>
          </p:cNvPr>
          <p:cNvSpPr txBox="1"/>
          <p:nvPr/>
        </p:nvSpPr>
        <p:spPr>
          <a:xfrm>
            <a:off x="827950" y="2809194"/>
            <a:ext cx="8761323" cy="3970318"/>
          </a:xfrm>
          <a:prstGeom prst="rect">
            <a:avLst/>
          </a:prstGeom>
          <a:noFill/>
        </p:spPr>
        <p:txBody>
          <a:bodyPr wrap="square" rtlCol="0">
            <a:spAutoFit/>
          </a:bodyPr>
          <a:lstStyle/>
          <a:p>
            <a:pPr fontAlgn="base"/>
            <a:r>
              <a:rPr lang="es-CO" dirty="0"/>
              <a:t>Materiales:</a:t>
            </a:r>
          </a:p>
          <a:p>
            <a:pPr marL="285750" indent="-285750" fontAlgn="base">
              <a:buFont typeface="Arial" panose="020B0604020202020204" pitchFamily="34" charset="0"/>
              <a:buChar char="•"/>
            </a:pPr>
            <a:r>
              <a:rPr lang="es-CO" dirty="0"/>
              <a:t>3 metros aprox. de soga como tendedero</a:t>
            </a:r>
          </a:p>
          <a:p>
            <a:pPr marL="285750" indent="-285750" fontAlgn="base">
              <a:buFont typeface="Arial" panose="020B0604020202020204" pitchFamily="34" charset="0"/>
              <a:buChar char="•"/>
            </a:pPr>
            <a:r>
              <a:rPr lang="es-CO" dirty="0"/>
              <a:t>Alrededor de 20 broches para colgar ropa</a:t>
            </a:r>
          </a:p>
          <a:p>
            <a:pPr marL="285750" indent="-285750" fontAlgn="base">
              <a:buFont typeface="Arial" panose="020B0604020202020204" pitchFamily="34" charset="0"/>
              <a:buChar char="•"/>
            </a:pPr>
            <a:r>
              <a:rPr lang="es-CO" dirty="0"/>
              <a:t>Una camisa  blanca (cortada en papel)</a:t>
            </a:r>
          </a:p>
          <a:p>
            <a:pPr marL="285750" indent="-285750" fontAlgn="base">
              <a:buFont typeface="Arial" panose="020B0604020202020204" pitchFamily="34" charset="0"/>
              <a:buChar char="•"/>
            </a:pPr>
            <a:r>
              <a:rPr lang="es-CO" dirty="0"/>
              <a:t>Unos pantalones sucios (cortados en papel)</a:t>
            </a:r>
          </a:p>
          <a:p>
            <a:pPr fontAlgn="base"/>
            <a:endParaRPr lang="es-CO" dirty="0"/>
          </a:p>
          <a:p>
            <a:pPr fontAlgn="base"/>
            <a:r>
              <a:rPr lang="es-CO" dirty="0"/>
              <a:t>Como Realizarla?</a:t>
            </a:r>
          </a:p>
          <a:p>
            <a:pPr fontAlgn="base"/>
            <a:r>
              <a:rPr lang="es-CO" dirty="0"/>
              <a:t>Cuelgue el tendedero y marque el centro, por ejemplo con una cinta. Cuelgue la camisa limpia en un lado y los pantalones sucios en el otro. Pida al equipo que escriba en notas de papel elementos correspondientes a cada categoría. Cuelgue las notas con los broches y organízalas en grupos por similitud. Luego el equipo elige 3 temas "sucios" y 2 "limpios" de los que quieren hablar, por ejemplo votando por puntos.</a:t>
            </a:r>
          </a:p>
          <a:p>
            <a:br>
              <a:rPr lang="es-CO" dirty="0"/>
            </a:br>
            <a:endParaRPr lang="es-CO" dirty="0"/>
          </a:p>
        </p:txBody>
      </p:sp>
      <p:pic>
        <p:nvPicPr>
          <p:cNvPr id="5122" name="Picture 2" descr="Resultado de imagen para dia de lavanderia">
            <a:extLst>
              <a:ext uri="{FF2B5EF4-FFF2-40B4-BE49-F238E27FC236}">
                <a16:creationId xmlns:a16="http://schemas.microsoft.com/office/drawing/2014/main" id="{6696CED1-03CA-4E63-8AEE-0E952321E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5270" y="3246061"/>
            <a:ext cx="1866298" cy="136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84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A24C7635-B679-441B-9346-E2D1F8A059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4835" y="2013950"/>
            <a:ext cx="4168031" cy="3429492"/>
          </a:xfrm>
          <a:prstGeom prst="rect">
            <a:avLst/>
          </a:prstGeom>
        </p:spPr>
      </p:pic>
      <p:sp>
        <p:nvSpPr>
          <p:cNvPr id="5" name="Título 3"/>
          <p:cNvSpPr txBox="1"/>
          <p:nvPr/>
        </p:nvSpPr>
        <p:spPr>
          <a:xfrm>
            <a:off x="531652" y="437069"/>
            <a:ext cx="9445616" cy="56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700" b="1" dirty="0">
                <a:solidFill>
                  <a:srgbClr val="AD198D"/>
                </a:solidFill>
                <a:latin typeface="Arial" panose="020B0604020202020204" pitchFamily="34" charset="0"/>
                <a:cs typeface="Arial" panose="020B0604020202020204" pitchFamily="34" charset="0"/>
              </a:rPr>
              <a:t>6. ¿Durante la Retrospectiva?</a:t>
            </a:r>
            <a:endParaRPr lang="es-CO" sz="2700" b="1" dirty="0">
              <a:solidFill>
                <a:srgbClr val="AD198D"/>
              </a:solidFill>
              <a:latin typeface="Arial" panose="020B0604020202020204" pitchFamily="34" charset="0"/>
              <a:cs typeface="Arial" panose="020B0604020202020204" pitchFamily="34" charset="0"/>
            </a:endParaRPr>
          </a:p>
        </p:txBody>
      </p:sp>
      <p:sp>
        <p:nvSpPr>
          <p:cNvPr id="4" name="Llamada rectangular redondeada 3"/>
          <p:cNvSpPr/>
          <p:nvPr/>
        </p:nvSpPr>
        <p:spPr>
          <a:xfrm>
            <a:off x="7888581" y="1098940"/>
            <a:ext cx="3648100" cy="4913240"/>
          </a:xfrm>
          <a:prstGeom prst="wedgeRoundRectCallout">
            <a:avLst>
              <a:gd name="adj1" fmla="val -70575"/>
              <a:gd name="adj2" fmla="val -20966"/>
              <a:gd name="adj3" fmla="val 16667"/>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r>
              <a:rPr lang="es-ES" altLang="es-CO" sz="1600" dirty="0">
                <a:solidFill>
                  <a:schemeClr val="bg1"/>
                </a:solidFill>
                <a:latin typeface="Arial" panose="020B0604020202020204" pitchFamily="34" charset="0"/>
                <a:cs typeface="Arial" panose="020B0604020202020204" pitchFamily="34" charset="0"/>
              </a:rPr>
              <a:t>El equipo selecciona de los hallazgos identificados los tres principales que representan mayor importancia para ellos, para lo cual se recomienda realizar una votación y así todos participan de la actividad.</a:t>
            </a:r>
          </a:p>
          <a:p>
            <a:pPr fontAlgn="t"/>
            <a:endParaRPr lang="es-ES" altLang="es-CO" sz="1600" dirty="0">
              <a:solidFill>
                <a:schemeClr val="bg1"/>
              </a:solidFill>
              <a:latin typeface="Arial" panose="020B0604020202020204" pitchFamily="34" charset="0"/>
              <a:cs typeface="Arial" panose="020B0604020202020204" pitchFamily="34" charset="0"/>
            </a:endParaRPr>
          </a:p>
          <a:p>
            <a:pPr fontAlgn="t"/>
            <a:r>
              <a:rPr lang="es-ES" altLang="es-CO" sz="1600" dirty="0">
                <a:solidFill>
                  <a:schemeClr val="bg1"/>
                </a:solidFill>
                <a:latin typeface="Arial" panose="020B0604020202020204" pitchFamily="34" charset="0"/>
                <a:cs typeface="Arial" panose="020B0604020202020204" pitchFamily="34" charset="0"/>
              </a:rPr>
              <a:t>Una vez se hayan elegido los tres temas a abordar se inicia el análisis de las causas raíces,  para esta fase se recomienda que el facilitador(SM), haciendo uso de herramientas indague al equipo para que ellos mismos encuentren el porque paso la situación o problema .</a:t>
            </a:r>
          </a:p>
        </p:txBody>
      </p:sp>
      <p:grpSp>
        <p:nvGrpSpPr>
          <p:cNvPr id="12" name="Grupo 11"/>
          <p:cNvGrpSpPr/>
          <p:nvPr/>
        </p:nvGrpSpPr>
        <p:grpSpPr>
          <a:xfrm>
            <a:off x="1403006" y="3115117"/>
            <a:ext cx="1424560" cy="982911"/>
            <a:chOff x="6492398" y="4411575"/>
            <a:chExt cx="1424560" cy="982911"/>
          </a:xfrm>
        </p:grpSpPr>
        <p:sp>
          <p:nvSpPr>
            <p:cNvPr id="10" name="CuadroTexto 9"/>
            <p:cNvSpPr txBox="1"/>
            <p:nvPr/>
          </p:nvSpPr>
          <p:spPr>
            <a:xfrm>
              <a:off x="6492398" y="5025154"/>
              <a:ext cx="1424560" cy="369332"/>
            </a:xfrm>
            <a:prstGeom prst="rect">
              <a:avLst/>
            </a:prstGeom>
            <a:noFill/>
          </p:spPr>
          <p:txBody>
            <a:bodyPr wrap="square" rtlCol="0">
              <a:spAutoFit/>
            </a:bodyPr>
            <a:lstStyle/>
            <a:p>
              <a:pPr algn="ctr"/>
              <a:r>
                <a:rPr lang="es-ES" b="1" dirty="0">
                  <a:solidFill>
                    <a:srgbClr val="575756"/>
                  </a:solidFill>
                  <a:latin typeface="Arial" panose="020B0604020202020204" pitchFamily="34" charset="0"/>
                  <a:cs typeface="Arial" panose="020B0604020202020204" pitchFamily="34" charset="0"/>
                </a:rPr>
                <a:t>30 Minutos</a:t>
              </a:r>
              <a:endParaRPr lang="es-CO" b="1" dirty="0">
                <a:solidFill>
                  <a:srgbClr val="575756"/>
                </a:solidFill>
                <a:latin typeface="Arial" panose="020B0604020202020204" pitchFamily="34" charset="0"/>
                <a:cs typeface="Arial" panose="020B0604020202020204" pitchFamily="34" charset="0"/>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191" y="4411575"/>
              <a:ext cx="613579" cy="613579"/>
            </a:xfrm>
            <a:prstGeom prst="rect">
              <a:avLst/>
            </a:prstGeom>
          </p:spPr>
        </p:pic>
      </p:grpSp>
      <p:sp>
        <p:nvSpPr>
          <p:cNvPr id="17" name="CuadroTexto 16"/>
          <p:cNvSpPr txBox="1"/>
          <p:nvPr/>
        </p:nvSpPr>
        <p:spPr>
          <a:xfrm>
            <a:off x="8881802" y="6387152"/>
            <a:ext cx="3061031" cy="369332"/>
          </a:xfrm>
          <a:prstGeom prst="rect">
            <a:avLst/>
          </a:prstGeom>
          <a:noFill/>
        </p:spPr>
        <p:txBody>
          <a:bodyPr wrap="none" rtlCol="0">
            <a:spAutoFit/>
          </a:bodyPr>
          <a:lstStyle/>
          <a:p>
            <a:r>
              <a:rPr lang="es-CO" dirty="0">
                <a:solidFill>
                  <a:srgbClr val="575756"/>
                </a:solidFill>
              </a:rPr>
              <a:t>* Tiempo máximos propuesto</a:t>
            </a:r>
          </a:p>
        </p:txBody>
      </p:sp>
      <p:grpSp>
        <p:nvGrpSpPr>
          <p:cNvPr id="14" name="Grupo 13"/>
          <p:cNvGrpSpPr/>
          <p:nvPr/>
        </p:nvGrpSpPr>
        <p:grpSpPr>
          <a:xfrm>
            <a:off x="625992" y="1928078"/>
            <a:ext cx="3918288" cy="1107996"/>
            <a:chOff x="586917" y="1403281"/>
            <a:chExt cx="3042989" cy="1107996"/>
          </a:xfrm>
        </p:grpSpPr>
        <p:sp>
          <p:nvSpPr>
            <p:cNvPr id="15" name="4 Rectángulo"/>
            <p:cNvSpPr/>
            <p:nvPr/>
          </p:nvSpPr>
          <p:spPr>
            <a:xfrm>
              <a:off x="586917" y="1403281"/>
              <a:ext cx="509418" cy="1107996"/>
            </a:xfrm>
            <a:prstGeom prst="rect">
              <a:avLst/>
            </a:prstGeom>
            <a:noFill/>
            <a:ln>
              <a:noFill/>
            </a:ln>
          </p:spPr>
          <p:txBody>
            <a:bodyPr wrap="none" lIns="91440" tIns="45720" rIns="91440" bIns="45720">
              <a:spAutoFit/>
            </a:bodyPr>
            <a:lstStyle/>
            <a:p>
              <a:pPr algn="ctr"/>
              <a:r>
                <a:rPr lang="es-ES" sz="6600" b="1" dirty="0">
                  <a:ln w="18000">
                    <a:noFill/>
                    <a:prstDash val="solid"/>
                    <a:miter lim="800000"/>
                  </a:ln>
                  <a:solidFill>
                    <a:srgbClr val="98288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
          <p:nvSpPr>
            <p:cNvPr id="16" name="5 CuadroTexto"/>
            <p:cNvSpPr txBox="1"/>
            <p:nvPr/>
          </p:nvSpPr>
          <p:spPr>
            <a:xfrm>
              <a:off x="1169601" y="1742023"/>
              <a:ext cx="2460305" cy="430887"/>
            </a:xfrm>
            <a:prstGeom prst="rect">
              <a:avLst/>
            </a:prstGeom>
            <a:noFill/>
          </p:spPr>
          <p:txBody>
            <a:bodyPr wrap="square" rtlCol="0" anchor="ctr" anchorCtr="0">
              <a:noAutofit/>
            </a:bodyPr>
            <a:lstStyle/>
            <a:p>
              <a:r>
                <a:rPr lang="es-CO" sz="2400" dirty="0">
                  <a:solidFill>
                    <a:srgbClr val="632678"/>
                  </a:solidFill>
                  <a:latin typeface="Arial" panose="020B0604020202020204" pitchFamily="34" charset="0"/>
                  <a:cs typeface="Arial" panose="020B0604020202020204" pitchFamily="34" charset="0"/>
                  <a:sym typeface="+mn-ea"/>
                </a:rPr>
                <a:t>Analizar hallazgos y oportunidades de mejora</a:t>
              </a:r>
              <a:endParaRPr lang="es-CO" sz="2400" dirty="0">
                <a:solidFill>
                  <a:srgbClr val="632678"/>
                </a:solidFill>
                <a:latin typeface="Arial" panose="020B0604020202020204" pitchFamily="34" charset="0"/>
                <a:cs typeface="Arial" panose="020B0604020202020204" pitchFamily="34" charset="0"/>
              </a:endParaRPr>
            </a:p>
            <a:p>
              <a:endParaRPr lang="es-ES" altLang="es-CO" sz="2400" dirty="0">
                <a:solidFill>
                  <a:srgbClr val="632678"/>
                </a:solidFill>
                <a:latin typeface="Arial" panose="020B0604020202020204" pitchFamily="34" charset="0"/>
                <a:cs typeface="Arial" panose="020B0604020202020204" pitchFamily="34" charset="0"/>
              </a:endParaRPr>
            </a:p>
          </p:txBody>
        </p:sp>
      </p:grpSp>
      <p:sp>
        <p:nvSpPr>
          <p:cNvPr id="20" name="CuadroTexto 19">
            <a:extLst>
              <a:ext uri="{FF2B5EF4-FFF2-40B4-BE49-F238E27FC236}">
                <a16:creationId xmlns:a16="http://schemas.microsoft.com/office/drawing/2014/main" id="{E7D7D936-A2D5-4BCC-98A5-343F554D8191}"/>
              </a:ext>
            </a:extLst>
          </p:cNvPr>
          <p:cNvSpPr txBox="1"/>
          <p:nvPr/>
        </p:nvSpPr>
        <p:spPr>
          <a:xfrm>
            <a:off x="531652" y="6004560"/>
            <a:ext cx="4312143" cy="369332"/>
          </a:xfrm>
          <a:prstGeom prst="rect">
            <a:avLst/>
          </a:prstGeom>
          <a:noFill/>
        </p:spPr>
        <p:txBody>
          <a:bodyPr wrap="none" rtlCol="0">
            <a:spAutoFit/>
          </a:bodyPr>
          <a:lstStyle/>
          <a:p>
            <a:r>
              <a:rPr lang="es-CO" dirty="0"/>
              <a:t>Actividades para análisis de causa raíz </a:t>
            </a:r>
            <a:r>
              <a:rPr lang="es-CO" dirty="0">
                <a:hlinkClick r:id="rId4"/>
              </a:rPr>
              <a:t>aquí</a:t>
            </a:r>
            <a:r>
              <a:rPr lang="es-CO" dirty="0"/>
              <a:t>.</a:t>
            </a:r>
          </a:p>
        </p:txBody>
      </p:sp>
      <p:sp>
        <p:nvSpPr>
          <p:cNvPr id="21" name="Rectángulo 20">
            <a:extLst>
              <a:ext uri="{FF2B5EF4-FFF2-40B4-BE49-F238E27FC236}">
                <a16:creationId xmlns:a16="http://schemas.microsoft.com/office/drawing/2014/main" id="{B9337474-8116-498B-A6D2-F915FAC8F604}"/>
              </a:ext>
            </a:extLst>
          </p:cNvPr>
          <p:cNvSpPr/>
          <p:nvPr/>
        </p:nvSpPr>
        <p:spPr>
          <a:xfrm>
            <a:off x="4229100" y="5457219"/>
            <a:ext cx="6096000" cy="646331"/>
          </a:xfrm>
          <a:prstGeom prst="rect">
            <a:avLst/>
          </a:prstGeom>
        </p:spPr>
        <p:txBody>
          <a:bodyPr>
            <a:spAutoFit/>
          </a:bodyPr>
          <a:lstStyle/>
          <a:p>
            <a:r>
              <a:rPr lang="es-ES" altLang="es-CO" b="1" dirty="0">
                <a:solidFill>
                  <a:srgbClr val="575756"/>
                </a:solidFill>
                <a:latin typeface="Arial" panose="020B0604020202020204" pitchFamily="34" charset="0"/>
                <a:cs typeface="Arial" panose="020B0604020202020204" pitchFamily="34" charset="0"/>
              </a:rPr>
              <a:t>Participa: Equipo Ágil</a:t>
            </a:r>
          </a:p>
          <a:p>
            <a:r>
              <a:rPr lang="es-ES" altLang="es-CO" b="1" dirty="0">
                <a:solidFill>
                  <a:srgbClr val="575756"/>
                </a:solidFill>
                <a:latin typeface="Arial" panose="020B0604020202020204" pitchFamily="34" charset="0"/>
                <a:cs typeface="Arial" panose="020B0604020202020204" pitchFamily="34" charset="0"/>
              </a:rPr>
              <a:t>Facilita: SM</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2700" b="1" dirty="0">
                <a:solidFill>
                  <a:srgbClr val="AD198D"/>
                </a:solidFill>
                <a:latin typeface="Arial" panose="020B0604020202020204" pitchFamily="34" charset="0"/>
                <a:cs typeface="Arial" panose="020B0604020202020204" pitchFamily="34" charset="0"/>
              </a:rPr>
              <a:t>6. Ejemplo de actividad Para Analizar Causa </a:t>
            </a:r>
            <a:r>
              <a:rPr lang="es-ES" sz="2700" b="1" dirty="0" err="1">
                <a:solidFill>
                  <a:srgbClr val="AD198D"/>
                </a:solidFill>
                <a:latin typeface="Arial" panose="020B0604020202020204" pitchFamily="34" charset="0"/>
                <a:cs typeface="Arial" panose="020B0604020202020204" pitchFamily="34" charset="0"/>
              </a:rPr>
              <a:t>Raiz</a:t>
            </a:r>
            <a:r>
              <a:rPr lang="es-ES" sz="2700" b="1" dirty="0">
                <a:solidFill>
                  <a:srgbClr val="AD198D"/>
                </a:solidFill>
                <a:latin typeface="Arial" panose="020B0604020202020204" pitchFamily="34" charset="0"/>
                <a:cs typeface="Arial" panose="020B0604020202020204" pitchFamily="34" charset="0"/>
              </a:rPr>
              <a:t> </a:t>
            </a:r>
            <a:endParaRPr lang="es-CO" sz="2700" b="1" dirty="0">
              <a:solidFill>
                <a:srgbClr val="AD198D"/>
              </a:solidFill>
              <a:latin typeface="Arial" panose="020B0604020202020204" pitchFamily="34" charset="0"/>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860416" y="2551193"/>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3DF1B3C0-93AB-4D6B-946B-77BBCD5CBAE1}"/>
              </a:ext>
            </a:extLst>
          </p:cNvPr>
          <p:cNvSpPr/>
          <p:nvPr/>
        </p:nvSpPr>
        <p:spPr>
          <a:xfrm>
            <a:off x="1354372" y="1594162"/>
            <a:ext cx="6096000" cy="369332"/>
          </a:xfrm>
          <a:prstGeom prst="rect">
            <a:avLst/>
          </a:prstGeom>
        </p:spPr>
        <p:txBody>
          <a:bodyPr>
            <a:spAutoFit/>
          </a:bodyPr>
          <a:lstStyle/>
          <a:p>
            <a:pPr fontAlgn="base"/>
            <a:r>
              <a:rPr lang="es-CO" b="1" i="0" dirty="0">
                <a:solidFill>
                  <a:schemeClr val="accent1">
                    <a:lumMod val="75000"/>
                  </a:schemeClr>
                </a:solidFill>
                <a:effectLst/>
                <a:latin typeface="Droid Serif"/>
              </a:rPr>
              <a:t>Los 5 Por qué</a:t>
            </a:r>
          </a:p>
        </p:txBody>
      </p:sp>
      <p:sp>
        <p:nvSpPr>
          <p:cNvPr id="6" name="Bocadillo nube: nube 5">
            <a:extLst>
              <a:ext uri="{FF2B5EF4-FFF2-40B4-BE49-F238E27FC236}">
                <a16:creationId xmlns:a16="http://schemas.microsoft.com/office/drawing/2014/main" id="{5CC4E0C5-3237-4C74-9AF4-EB251A25152C}"/>
              </a:ext>
            </a:extLst>
          </p:cNvPr>
          <p:cNvSpPr/>
          <p:nvPr/>
        </p:nvSpPr>
        <p:spPr>
          <a:xfrm>
            <a:off x="5621572" y="1463776"/>
            <a:ext cx="4368265" cy="16192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latin typeface="Arial" panose="020B0604020202020204" pitchFamily="34" charset="0"/>
                <a:cs typeface="Arial" panose="020B0604020202020204" pitchFamily="34" charset="0"/>
              </a:rPr>
              <a:t>Objetivo</a:t>
            </a:r>
            <a:r>
              <a:rPr lang="es-CO" sz="1600" dirty="0">
                <a:latin typeface="Arial" panose="020B0604020202020204" pitchFamily="34" charset="0"/>
                <a:cs typeface="Arial" panose="020B0604020202020204" pitchFamily="34" charset="0"/>
              </a:rPr>
              <a:t>: Encontrar Causa Raíz.</a:t>
            </a:r>
          </a:p>
        </p:txBody>
      </p:sp>
      <p:sp>
        <p:nvSpPr>
          <p:cNvPr id="7" name="CuadroTexto 6">
            <a:extLst>
              <a:ext uri="{FF2B5EF4-FFF2-40B4-BE49-F238E27FC236}">
                <a16:creationId xmlns:a16="http://schemas.microsoft.com/office/drawing/2014/main" id="{EF7C4F68-ECDE-4790-BD22-BF8B47E6C876}"/>
              </a:ext>
            </a:extLst>
          </p:cNvPr>
          <p:cNvSpPr txBox="1"/>
          <p:nvPr/>
        </p:nvSpPr>
        <p:spPr>
          <a:xfrm>
            <a:off x="645952" y="1963494"/>
            <a:ext cx="4895182" cy="5120813"/>
          </a:xfrm>
          <a:prstGeom prst="rect">
            <a:avLst/>
          </a:prstGeom>
          <a:noFill/>
        </p:spPr>
        <p:txBody>
          <a:bodyPr wrap="square" rtlCol="0">
            <a:spAutoFit/>
          </a:bodyPr>
          <a:lstStyle/>
          <a:p>
            <a:pPr fontAlgn="base"/>
            <a:r>
              <a:rPr lang="es-CO" dirty="0"/>
              <a:t>Tomar los tres hallazgos seleccionados en la etapa de recolección de datos y en equipo aplicar la técnica de los 5 por qué a cada uno.</a:t>
            </a:r>
          </a:p>
          <a:p>
            <a:pPr fontAlgn="base"/>
            <a:endParaRPr lang="es-CO" dirty="0"/>
          </a:p>
          <a:p>
            <a:pPr fontAlgn="base"/>
            <a:r>
              <a:rPr lang="es-CO" dirty="0"/>
              <a:t>Ejemplo: No se cumplido con los punto comprometidos en la iteración.</a:t>
            </a:r>
          </a:p>
          <a:p>
            <a:pPr fontAlgn="base"/>
            <a:endParaRPr lang="es-CO" dirty="0"/>
          </a:p>
          <a:p>
            <a:pPr fontAlgn="base"/>
            <a:r>
              <a:rPr lang="es-CO" dirty="0"/>
              <a:t>¿Por qué no se cumplió con lo comprometido? Porque no alcanzo la capacidad del equipo.</a:t>
            </a:r>
          </a:p>
          <a:p>
            <a:pPr fontAlgn="base"/>
            <a:r>
              <a:rPr lang="es-CO" dirty="0"/>
              <a:t>¿Por qué no alcanzo la capacidad del equipo?. Porque las HU estaban muy complejas.</a:t>
            </a:r>
          </a:p>
          <a:p>
            <a:pPr fontAlgn="base"/>
            <a:r>
              <a:rPr lang="es-CO" dirty="0"/>
              <a:t>¿Por qué las HU estaban complejas?. Porque la incertidumbre era alta.</a:t>
            </a:r>
          </a:p>
          <a:p>
            <a:pPr fontAlgn="base"/>
            <a:r>
              <a:rPr lang="es-CO" dirty="0"/>
              <a:t>¿Por qué la incertidumbre era alta?. Porque las HU no estaban refinadas.</a:t>
            </a:r>
          </a:p>
          <a:p>
            <a:pPr fontAlgn="base"/>
            <a:r>
              <a:rPr lang="es-CO" dirty="0"/>
              <a:t>¿Por qué la HU no estaban refinadas?. Porque no se realizo la sesión de refinamiento.</a:t>
            </a:r>
          </a:p>
          <a:p>
            <a:pPr fontAlgn="base"/>
            <a:endParaRPr lang="es-CO" dirty="0"/>
          </a:p>
        </p:txBody>
      </p:sp>
      <p:graphicFrame>
        <p:nvGraphicFramePr>
          <p:cNvPr id="2" name="Diagrama 1">
            <a:extLst>
              <a:ext uri="{FF2B5EF4-FFF2-40B4-BE49-F238E27FC236}">
                <a16:creationId xmlns:a16="http://schemas.microsoft.com/office/drawing/2014/main" id="{65AF38B8-75E9-4C1F-B9C8-B447F46FF7C4}"/>
              </a:ext>
            </a:extLst>
          </p:cNvPr>
          <p:cNvGraphicFramePr/>
          <p:nvPr>
            <p:extLst>
              <p:ext uri="{D42A27DB-BD31-4B8C-83A1-F6EECF244321}">
                <p14:modId xmlns:p14="http://schemas.microsoft.com/office/powerpoint/2010/main" val="2981378376"/>
              </p:ext>
            </p:extLst>
          </p:nvPr>
        </p:nvGraphicFramePr>
        <p:xfrm>
          <a:off x="6961645" y="3171019"/>
          <a:ext cx="2921663" cy="2115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lecha: a la derecha 7">
            <a:extLst>
              <a:ext uri="{FF2B5EF4-FFF2-40B4-BE49-F238E27FC236}">
                <a16:creationId xmlns:a16="http://schemas.microsoft.com/office/drawing/2014/main" id="{10B72FE4-667E-4E1D-A920-488009D0673B}"/>
              </a:ext>
            </a:extLst>
          </p:cNvPr>
          <p:cNvSpPr/>
          <p:nvPr/>
        </p:nvSpPr>
        <p:spPr>
          <a:xfrm>
            <a:off x="4402372" y="6489735"/>
            <a:ext cx="397565" cy="112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DA30AC4D-8E16-4CB4-956A-A419C241FC56}"/>
              </a:ext>
            </a:extLst>
          </p:cNvPr>
          <p:cNvSpPr/>
          <p:nvPr/>
        </p:nvSpPr>
        <p:spPr>
          <a:xfrm>
            <a:off x="10178617" y="4830511"/>
            <a:ext cx="1319917" cy="352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75000"/>
                  </a:schemeClr>
                </a:solidFill>
                <a:latin typeface="Arial" panose="020B0604020202020204" pitchFamily="34" charset="0"/>
                <a:cs typeface="Arial" panose="020B0604020202020204" pitchFamily="34" charset="0"/>
              </a:rPr>
              <a:t>Causa Raíz</a:t>
            </a:r>
          </a:p>
        </p:txBody>
      </p:sp>
      <p:sp>
        <p:nvSpPr>
          <p:cNvPr id="12" name="Rectángulo 11">
            <a:extLst>
              <a:ext uri="{FF2B5EF4-FFF2-40B4-BE49-F238E27FC236}">
                <a16:creationId xmlns:a16="http://schemas.microsoft.com/office/drawing/2014/main" id="{CFC05BE8-3355-453E-B722-19C779EAA65C}"/>
              </a:ext>
            </a:extLst>
          </p:cNvPr>
          <p:cNvSpPr/>
          <p:nvPr/>
        </p:nvSpPr>
        <p:spPr>
          <a:xfrm>
            <a:off x="5082305" y="6369375"/>
            <a:ext cx="1319917" cy="3527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400" dirty="0">
                <a:solidFill>
                  <a:schemeClr val="accent1">
                    <a:lumMod val="75000"/>
                  </a:schemeClr>
                </a:solidFill>
                <a:latin typeface="Arial" panose="020B0604020202020204" pitchFamily="34" charset="0"/>
                <a:cs typeface="Arial" panose="020B0604020202020204" pitchFamily="34" charset="0"/>
              </a:rPr>
              <a:t>Causa Raíz</a:t>
            </a:r>
          </a:p>
        </p:txBody>
      </p:sp>
      <p:sp>
        <p:nvSpPr>
          <p:cNvPr id="13" name="Flecha: a la derecha 12">
            <a:extLst>
              <a:ext uri="{FF2B5EF4-FFF2-40B4-BE49-F238E27FC236}">
                <a16:creationId xmlns:a16="http://schemas.microsoft.com/office/drawing/2014/main" id="{6501C75C-FF01-4F7D-BAC3-27C4E05943C7}"/>
              </a:ext>
            </a:extLst>
          </p:cNvPr>
          <p:cNvSpPr/>
          <p:nvPr/>
        </p:nvSpPr>
        <p:spPr>
          <a:xfrm>
            <a:off x="9633397" y="4952237"/>
            <a:ext cx="397565" cy="112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60606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B312186C-7DB1-4687-BCA7-7B0046F3359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44299" y="2233653"/>
            <a:ext cx="5141558" cy="2988413"/>
          </a:xfrm>
        </p:spPr>
      </p:pic>
      <p:sp>
        <p:nvSpPr>
          <p:cNvPr id="5" name="Título 3"/>
          <p:cNvSpPr txBox="1"/>
          <p:nvPr/>
        </p:nvSpPr>
        <p:spPr>
          <a:xfrm>
            <a:off x="531652" y="437069"/>
            <a:ext cx="9445616" cy="56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700" b="1" dirty="0">
                <a:solidFill>
                  <a:srgbClr val="AD198D"/>
                </a:solidFill>
                <a:latin typeface="Arial" panose="020B0604020202020204" pitchFamily="34" charset="0"/>
                <a:cs typeface="Arial" panose="020B0604020202020204" pitchFamily="34" charset="0"/>
              </a:rPr>
              <a:t>6. ¿Durante la Retrospectiva?</a:t>
            </a:r>
            <a:endParaRPr lang="es-CO" sz="2700" b="1" dirty="0">
              <a:solidFill>
                <a:srgbClr val="AD198D"/>
              </a:solidFill>
              <a:latin typeface="Arial" panose="020B0604020202020204" pitchFamily="34" charset="0"/>
              <a:cs typeface="Arial" panose="020B0604020202020204" pitchFamily="34" charset="0"/>
            </a:endParaRPr>
          </a:p>
        </p:txBody>
      </p:sp>
      <p:sp>
        <p:nvSpPr>
          <p:cNvPr id="4" name="Llamada rectangular redondeada 3"/>
          <p:cNvSpPr/>
          <p:nvPr/>
        </p:nvSpPr>
        <p:spPr>
          <a:xfrm>
            <a:off x="7986836" y="829865"/>
            <a:ext cx="3711437" cy="5481287"/>
          </a:xfrm>
          <a:prstGeom prst="wedgeRoundRectCallout">
            <a:avLst>
              <a:gd name="adj1" fmla="val -13211"/>
              <a:gd name="adj2" fmla="val 43341"/>
              <a:gd name="adj3" fmla="val 16667"/>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500" dirty="0">
                <a:solidFill>
                  <a:schemeClr val="bg1"/>
                </a:solidFill>
                <a:latin typeface="Arial" panose="020B0604020202020204" pitchFamily="34" charset="0"/>
                <a:cs typeface="Arial" panose="020B0604020202020204" pitchFamily="34" charset="0"/>
              </a:rPr>
              <a:t>No es suficiente con realizar el análisis de causa raíz de los hallazgos mas relevantes para el equipo, también es importante generar planes de acciones que aporten a la mejora continua del equipo, para lo cual se recomienda lo siguiente:</a:t>
            </a:r>
          </a:p>
          <a:p>
            <a:pPr marL="285750" indent="-285750" algn="ctr">
              <a:buFont typeface="Arial" panose="020B0604020202020204" pitchFamily="34" charset="0"/>
              <a:buChar char="•"/>
            </a:pPr>
            <a:r>
              <a:rPr lang="es-CO" sz="1500" dirty="0">
                <a:solidFill>
                  <a:schemeClr val="bg1"/>
                </a:solidFill>
                <a:latin typeface="Arial" panose="020B0604020202020204" pitchFamily="34" charset="0"/>
                <a:cs typeface="Arial" panose="020B0604020202020204" pitchFamily="34" charset="0"/>
              </a:rPr>
              <a:t>En equipo se selecciona la causa que mas contribuyo a que se generar la situación o problema, esto se realiza por cada hallazgo.</a:t>
            </a:r>
          </a:p>
          <a:p>
            <a:pPr marL="285750" indent="-285750" algn="ctr">
              <a:buFont typeface="Arial" panose="020B0604020202020204" pitchFamily="34" charset="0"/>
              <a:buChar char="•"/>
            </a:pPr>
            <a:r>
              <a:rPr lang="es-CO" sz="1500" dirty="0">
                <a:solidFill>
                  <a:schemeClr val="bg1"/>
                </a:solidFill>
                <a:latin typeface="Arial" panose="020B0604020202020204" pitchFamily="34" charset="0"/>
                <a:cs typeface="Arial" panose="020B0604020202020204" pitchFamily="34" charset="0"/>
              </a:rPr>
              <a:t>Haciendo uso de actividades para generar propuestas de mejora el equipo construye su tablero de retrospectiva, generando acciones para atacar la causa raíz de cada hallazgo y así minimizar la probabilidad que se vuelva a presentar la situación o problema.   </a:t>
            </a:r>
          </a:p>
        </p:txBody>
      </p:sp>
      <p:grpSp>
        <p:nvGrpSpPr>
          <p:cNvPr id="12" name="Grupo 11"/>
          <p:cNvGrpSpPr/>
          <p:nvPr/>
        </p:nvGrpSpPr>
        <p:grpSpPr>
          <a:xfrm>
            <a:off x="1400525" y="3332099"/>
            <a:ext cx="1413164" cy="982911"/>
            <a:chOff x="6492398" y="4411575"/>
            <a:chExt cx="1413164" cy="982911"/>
          </a:xfrm>
        </p:grpSpPr>
        <p:sp>
          <p:nvSpPr>
            <p:cNvPr id="10" name="CuadroTexto 9"/>
            <p:cNvSpPr txBox="1"/>
            <p:nvPr/>
          </p:nvSpPr>
          <p:spPr>
            <a:xfrm>
              <a:off x="6492398" y="5025154"/>
              <a:ext cx="1413164" cy="369332"/>
            </a:xfrm>
            <a:prstGeom prst="rect">
              <a:avLst/>
            </a:prstGeom>
            <a:noFill/>
          </p:spPr>
          <p:txBody>
            <a:bodyPr wrap="square" rtlCol="0">
              <a:spAutoFit/>
            </a:bodyPr>
            <a:lstStyle/>
            <a:p>
              <a:r>
                <a:rPr lang="es-ES" b="1" dirty="0">
                  <a:solidFill>
                    <a:srgbClr val="575756"/>
                  </a:solidFill>
                  <a:latin typeface="Arial" panose="020B0604020202020204" pitchFamily="34" charset="0"/>
                  <a:cs typeface="Arial" panose="020B0604020202020204" pitchFamily="34" charset="0"/>
                </a:rPr>
                <a:t>20 Minutos</a:t>
              </a:r>
              <a:endParaRPr lang="es-CO" b="1" dirty="0">
                <a:solidFill>
                  <a:srgbClr val="575756"/>
                </a:solidFill>
                <a:latin typeface="Arial" panose="020B0604020202020204" pitchFamily="34" charset="0"/>
                <a:cs typeface="Arial" panose="020B0604020202020204" pitchFamily="34" charset="0"/>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191" y="4411575"/>
              <a:ext cx="613579" cy="613579"/>
            </a:xfrm>
            <a:prstGeom prst="rect">
              <a:avLst/>
            </a:prstGeom>
          </p:spPr>
        </p:pic>
      </p:grpSp>
      <p:sp>
        <p:nvSpPr>
          <p:cNvPr id="17" name="CuadroTexto 16"/>
          <p:cNvSpPr txBox="1"/>
          <p:nvPr/>
        </p:nvSpPr>
        <p:spPr>
          <a:xfrm>
            <a:off x="8881802" y="6387152"/>
            <a:ext cx="3061031" cy="369332"/>
          </a:xfrm>
          <a:prstGeom prst="rect">
            <a:avLst/>
          </a:prstGeom>
          <a:noFill/>
        </p:spPr>
        <p:txBody>
          <a:bodyPr wrap="none" rtlCol="0">
            <a:spAutoFit/>
          </a:bodyPr>
          <a:lstStyle/>
          <a:p>
            <a:r>
              <a:rPr lang="es-CO" dirty="0">
                <a:solidFill>
                  <a:srgbClr val="575756"/>
                </a:solidFill>
              </a:rPr>
              <a:t>* Tiempo máximos propuesto</a:t>
            </a:r>
          </a:p>
        </p:txBody>
      </p:sp>
      <p:grpSp>
        <p:nvGrpSpPr>
          <p:cNvPr id="14" name="Grupo 13"/>
          <p:cNvGrpSpPr/>
          <p:nvPr/>
        </p:nvGrpSpPr>
        <p:grpSpPr>
          <a:xfrm>
            <a:off x="531652" y="1526111"/>
            <a:ext cx="3273712" cy="1107996"/>
            <a:chOff x="513652" y="1403281"/>
            <a:chExt cx="3273712" cy="1107996"/>
          </a:xfrm>
        </p:grpSpPr>
        <p:sp>
          <p:nvSpPr>
            <p:cNvPr id="15" name="4 Rectángulo"/>
            <p:cNvSpPr/>
            <p:nvPr/>
          </p:nvSpPr>
          <p:spPr>
            <a:xfrm>
              <a:off x="513652" y="1403281"/>
              <a:ext cx="655949" cy="1107996"/>
            </a:xfrm>
            <a:prstGeom prst="rect">
              <a:avLst/>
            </a:prstGeom>
            <a:noFill/>
            <a:ln>
              <a:noFill/>
            </a:ln>
          </p:spPr>
          <p:txBody>
            <a:bodyPr wrap="none" lIns="91440" tIns="45720" rIns="91440" bIns="45720">
              <a:spAutoFit/>
            </a:bodyPr>
            <a:lstStyle/>
            <a:p>
              <a:pPr algn="ctr"/>
              <a:r>
                <a:rPr lang="es-ES" sz="6600" b="1" dirty="0">
                  <a:ln w="18000">
                    <a:noFill/>
                    <a:prstDash val="solid"/>
                    <a:miter lim="800000"/>
                  </a:ln>
                  <a:solidFill>
                    <a:srgbClr val="98288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a:t>
              </a:r>
            </a:p>
          </p:txBody>
        </p:sp>
        <p:sp>
          <p:nvSpPr>
            <p:cNvPr id="16" name="5 CuadroTexto"/>
            <p:cNvSpPr txBox="1"/>
            <p:nvPr/>
          </p:nvSpPr>
          <p:spPr>
            <a:xfrm>
              <a:off x="1169601" y="1741835"/>
              <a:ext cx="2617763" cy="430887"/>
            </a:xfrm>
            <a:prstGeom prst="rect">
              <a:avLst/>
            </a:prstGeom>
            <a:noFill/>
          </p:spPr>
          <p:txBody>
            <a:bodyPr wrap="square" rtlCol="0" anchor="ctr" anchorCtr="0">
              <a:noAutofit/>
            </a:bodyPr>
            <a:lstStyle/>
            <a:p>
              <a:r>
                <a:rPr lang="es-ES" altLang="es-CO" sz="2400" dirty="0">
                  <a:solidFill>
                    <a:srgbClr val="632678"/>
                  </a:solidFill>
                  <a:latin typeface="Arial" panose="020B0604020202020204" pitchFamily="34" charset="0"/>
                  <a:cs typeface="Arial" panose="020B0604020202020204" pitchFamily="34" charset="0"/>
                </a:rPr>
                <a:t>Generar Acciones</a:t>
              </a:r>
            </a:p>
          </p:txBody>
        </p:sp>
      </p:grpSp>
      <p:sp>
        <p:nvSpPr>
          <p:cNvPr id="18" name="CuadroTexto 17">
            <a:extLst>
              <a:ext uri="{FF2B5EF4-FFF2-40B4-BE49-F238E27FC236}">
                <a16:creationId xmlns:a16="http://schemas.microsoft.com/office/drawing/2014/main" id="{3F8314A2-6A80-4049-BA16-615AFBECA0DA}"/>
              </a:ext>
            </a:extLst>
          </p:cNvPr>
          <p:cNvSpPr txBox="1"/>
          <p:nvPr/>
        </p:nvSpPr>
        <p:spPr>
          <a:xfrm>
            <a:off x="1121600" y="6065647"/>
            <a:ext cx="4640822" cy="369332"/>
          </a:xfrm>
          <a:prstGeom prst="rect">
            <a:avLst/>
          </a:prstGeom>
          <a:noFill/>
        </p:spPr>
        <p:txBody>
          <a:bodyPr wrap="none" rtlCol="0">
            <a:spAutoFit/>
          </a:bodyPr>
          <a:lstStyle/>
          <a:p>
            <a:r>
              <a:rPr lang="es-CO" dirty="0"/>
              <a:t>Actividades para generar planes de acción </a:t>
            </a:r>
            <a:r>
              <a:rPr lang="es-CO" dirty="0">
                <a:hlinkClick r:id="rId4"/>
              </a:rPr>
              <a:t>aquí</a:t>
            </a:r>
            <a:r>
              <a:rPr lang="es-CO" dirty="0"/>
              <a:t>.</a:t>
            </a:r>
          </a:p>
        </p:txBody>
      </p:sp>
      <p:sp>
        <p:nvSpPr>
          <p:cNvPr id="19" name="Rectángulo 18">
            <a:extLst>
              <a:ext uri="{FF2B5EF4-FFF2-40B4-BE49-F238E27FC236}">
                <a16:creationId xmlns:a16="http://schemas.microsoft.com/office/drawing/2014/main" id="{D82A8B1D-1051-4EB6-BD1F-67595832273D}"/>
              </a:ext>
            </a:extLst>
          </p:cNvPr>
          <p:cNvSpPr/>
          <p:nvPr/>
        </p:nvSpPr>
        <p:spPr>
          <a:xfrm>
            <a:off x="3314700" y="5174388"/>
            <a:ext cx="6096000" cy="646331"/>
          </a:xfrm>
          <a:prstGeom prst="rect">
            <a:avLst/>
          </a:prstGeom>
        </p:spPr>
        <p:txBody>
          <a:bodyPr>
            <a:spAutoFit/>
          </a:bodyPr>
          <a:lstStyle/>
          <a:p>
            <a:r>
              <a:rPr lang="es-ES" altLang="es-CO" b="1" dirty="0">
                <a:solidFill>
                  <a:srgbClr val="575756"/>
                </a:solidFill>
                <a:latin typeface="Arial" panose="020B0604020202020204" pitchFamily="34" charset="0"/>
                <a:cs typeface="Arial" panose="020B0604020202020204" pitchFamily="34" charset="0"/>
              </a:rPr>
              <a:t>Participa: Equipo Ágil</a:t>
            </a:r>
          </a:p>
          <a:p>
            <a:r>
              <a:rPr lang="es-ES" altLang="es-CO" b="1" dirty="0">
                <a:solidFill>
                  <a:srgbClr val="575756"/>
                </a:solidFill>
                <a:latin typeface="Arial" panose="020B0604020202020204" pitchFamily="34" charset="0"/>
                <a:cs typeface="Arial" panose="020B0604020202020204" pitchFamily="34" charset="0"/>
              </a:rPr>
              <a:t>Facilita: SM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n para estrella de mar agil">
            <a:extLst>
              <a:ext uri="{FF2B5EF4-FFF2-40B4-BE49-F238E27FC236}">
                <a16:creationId xmlns:a16="http://schemas.microsoft.com/office/drawing/2014/main" id="{975953DE-C59C-4A57-8A29-A24E3213D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358" y="3301405"/>
            <a:ext cx="4098748" cy="2673463"/>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p:cNvSpPr>
            <a:spLocks noGrp="1"/>
          </p:cNvSpPr>
          <p:nvPr>
            <p:ph type="title"/>
          </p:nvPr>
        </p:nvSpPr>
        <p:spPr>
          <a:xfrm>
            <a:off x="645952" y="726816"/>
            <a:ext cx="9445616" cy="560997"/>
          </a:xfrm>
        </p:spPr>
        <p:txBody>
          <a:bodyPr>
            <a:normAutofit/>
          </a:bodyPr>
          <a:lstStyle/>
          <a:p>
            <a:r>
              <a:rPr lang="es-ES" sz="2700" b="1" dirty="0">
                <a:solidFill>
                  <a:srgbClr val="AD198D"/>
                </a:solidFill>
                <a:latin typeface="Arial" panose="020B0604020202020204" pitchFamily="34" charset="0"/>
                <a:cs typeface="Arial" panose="020B0604020202020204" pitchFamily="34" charset="0"/>
              </a:rPr>
              <a:t>6. Ejemplo de actividad Para Generar Acciones</a:t>
            </a:r>
            <a:endParaRPr lang="es-CO" sz="2700" b="1" dirty="0">
              <a:solidFill>
                <a:srgbClr val="AD198D"/>
              </a:solidFill>
              <a:latin typeface="Arial" panose="020B0604020202020204" pitchFamily="34" charset="0"/>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860416" y="2551193"/>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3DF1B3C0-93AB-4D6B-946B-77BBCD5CBAE1}"/>
              </a:ext>
            </a:extLst>
          </p:cNvPr>
          <p:cNvSpPr/>
          <p:nvPr/>
        </p:nvSpPr>
        <p:spPr>
          <a:xfrm>
            <a:off x="1354372" y="1594162"/>
            <a:ext cx="6096000" cy="369332"/>
          </a:xfrm>
          <a:prstGeom prst="rect">
            <a:avLst/>
          </a:prstGeom>
        </p:spPr>
        <p:txBody>
          <a:bodyPr>
            <a:spAutoFit/>
          </a:bodyPr>
          <a:lstStyle/>
          <a:p>
            <a:pPr fontAlgn="base"/>
            <a:r>
              <a:rPr lang="es-CO" b="1" i="0" dirty="0">
                <a:solidFill>
                  <a:schemeClr val="accent1">
                    <a:lumMod val="75000"/>
                  </a:schemeClr>
                </a:solidFill>
                <a:effectLst/>
                <a:latin typeface="Droid Serif"/>
              </a:rPr>
              <a:t>Estrella de Mar</a:t>
            </a:r>
          </a:p>
        </p:txBody>
      </p:sp>
      <p:sp>
        <p:nvSpPr>
          <p:cNvPr id="6" name="Bocadillo nube: nube 5">
            <a:extLst>
              <a:ext uri="{FF2B5EF4-FFF2-40B4-BE49-F238E27FC236}">
                <a16:creationId xmlns:a16="http://schemas.microsoft.com/office/drawing/2014/main" id="{5CC4E0C5-3237-4C74-9AF4-EB251A25152C}"/>
              </a:ext>
            </a:extLst>
          </p:cNvPr>
          <p:cNvSpPr/>
          <p:nvPr/>
        </p:nvSpPr>
        <p:spPr>
          <a:xfrm>
            <a:off x="5621572" y="1463776"/>
            <a:ext cx="4368265" cy="16192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latin typeface="Arial" panose="020B0604020202020204" pitchFamily="34" charset="0"/>
                <a:cs typeface="Arial" panose="020B0604020202020204" pitchFamily="34" charset="0"/>
              </a:rPr>
              <a:t>Objetivo</a:t>
            </a:r>
            <a:r>
              <a:rPr lang="es-CO" sz="1600" dirty="0">
                <a:latin typeface="Arial" panose="020B0604020202020204" pitchFamily="34" charset="0"/>
                <a:cs typeface="Arial" panose="020B0604020202020204" pitchFamily="34" charset="0"/>
              </a:rPr>
              <a:t>: </a:t>
            </a:r>
            <a:r>
              <a:rPr lang="es-CO" dirty="0"/>
              <a:t>Recolectar que se quiere empezar a hacer, dejar de hacer, mantener, hacer más o hacer menos</a:t>
            </a:r>
            <a:r>
              <a:rPr lang="es-CO" b="1" dirty="0"/>
              <a:t> </a:t>
            </a:r>
            <a:endParaRPr lang="es-CO" sz="1600" dirty="0">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B0EA5C3B-D7F6-4C98-862A-54D153DE314C}"/>
              </a:ext>
            </a:extLst>
          </p:cNvPr>
          <p:cNvSpPr txBox="1"/>
          <p:nvPr/>
        </p:nvSpPr>
        <p:spPr>
          <a:xfrm>
            <a:off x="878237" y="1963494"/>
            <a:ext cx="4490523" cy="4524315"/>
          </a:xfrm>
          <a:prstGeom prst="rect">
            <a:avLst/>
          </a:prstGeom>
          <a:noFill/>
        </p:spPr>
        <p:txBody>
          <a:bodyPr wrap="square" rtlCol="0">
            <a:spAutoFit/>
          </a:bodyPr>
          <a:lstStyle/>
          <a:p>
            <a:r>
              <a:rPr lang="es-CO" dirty="0"/>
              <a:t>Se dibuja en el tablero 5 segmentos como se muestra en la figura, en el cual encontramos las siguientes divisiones:</a:t>
            </a:r>
          </a:p>
          <a:p>
            <a:r>
              <a:rPr lang="es-CO" dirty="0"/>
              <a:t>Seguir Haciendo</a:t>
            </a:r>
          </a:p>
          <a:p>
            <a:r>
              <a:rPr lang="es-CO" dirty="0"/>
              <a:t>Menos de</a:t>
            </a:r>
          </a:p>
          <a:p>
            <a:r>
              <a:rPr lang="es-CO" dirty="0"/>
              <a:t>Mas de</a:t>
            </a:r>
          </a:p>
          <a:p>
            <a:r>
              <a:rPr lang="es-CO" dirty="0"/>
              <a:t>Parar de hacer</a:t>
            </a:r>
          </a:p>
          <a:p>
            <a:r>
              <a:rPr lang="es-CO" dirty="0"/>
              <a:t>Comenzar a hacer</a:t>
            </a:r>
          </a:p>
          <a:p>
            <a:r>
              <a:rPr lang="es-CO" dirty="0"/>
              <a:t>Los participantes escriben sus propuestas en </a:t>
            </a:r>
            <a:r>
              <a:rPr lang="es-CO" dirty="0" err="1"/>
              <a:t>post-its</a:t>
            </a:r>
            <a:r>
              <a:rPr lang="es-CO" dirty="0"/>
              <a:t> y las colocan en el segmento que corresponda. Después de agrupar las que apunten a la misma idea, votar con puntos las sugerencias a probar. Esto se traduce a las acciones que se deberían llevar a cabo, todo esto se hace en base a las causas raíces encontradas en la fase anterior.</a:t>
            </a:r>
          </a:p>
        </p:txBody>
      </p:sp>
    </p:spTree>
    <p:extLst>
      <p:ext uri="{BB962C8B-B14F-4D97-AF65-F5344CB8AC3E}">
        <p14:creationId xmlns:p14="http://schemas.microsoft.com/office/powerpoint/2010/main" val="100350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endParaRPr lang="es-ES" altLang="en-US"/>
          </a:p>
        </p:txBody>
      </p:sp>
      <p:sp>
        <p:nvSpPr>
          <p:cNvPr id="5" name="Título 3"/>
          <p:cNvSpPr txBox="1"/>
          <p:nvPr/>
        </p:nvSpPr>
        <p:spPr>
          <a:xfrm>
            <a:off x="531652" y="437069"/>
            <a:ext cx="9445616" cy="56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700" b="1" dirty="0">
                <a:solidFill>
                  <a:srgbClr val="AD198D"/>
                </a:solidFill>
                <a:latin typeface="Arial" panose="020B0604020202020204" pitchFamily="34" charset="0"/>
                <a:cs typeface="Arial" panose="020B0604020202020204" pitchFamily="34" charset="0"/>
              </a:rPr>
              <a:t>6. ¿Durante la Retrospectiva?</a:t>
            </a:r>
            <a:endParaRPr lang="es-CO" sz="2700" b="1" dirty="0">
              <a:solidFill>
                <a:srgbClr val="AD198D"/>
              </a:solidFill>
              <a:latin typeface="Arial" panose="020B0604020202020204" pitchFamily="34" charset="0"/>
              <a:cs typeface="Arial" panose="020B0604020202020204" pitchFamily="34" charset="0"/>
            </a:endParaRPr>
          </a:p>
        </p:txBody>
      </p:sp>
      <p:sp>
        <p:nvSpPr>
          <p:cNvPr id="4" name="Llamada rectangular redondeada 3"/>
          <p:cNvSpPr/>
          <p:nvPr/>
        </p:nvSpPr>
        <p:spPr>
          <a:xfrm>
            <a:off x="6671144" y="829865"/>
            <a:ext cx="4508390" cy="5499373"/>
          </a:xfrm>
          <a:prstGeom prst="wedgeRoundRectCallout">
            <a:avLst>
              <a:gd name="adj1" fmla="val -13211"/>
              <a:gd name="adj2" fmla="val 43341"/>
              <a:gd name="adj3" fmla="val 16667"/>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500" dirty="0">
                <a:solidFill>
                  <a:schemeClr val="bg1"/>
                </a:solidFill>
                <a:latin typeface="Arial" panose="020B0604020202020204" pitchFamily="34" charset="0"/>
                <a:cs typeface="Arial" panose="020B0604020202020204" pitchFamily="34" charset="0"/>
              </a:rPr>
              <a:t>El tablero de retrospectiva es una herramienta que permite visualizar el plan de acción a implementar de una forma mas sencilla.</a:t>
            </a:r>
          </a:p>
          <a:p>
            <a:pPr algn="ctr"/>
            <a:endParaRPr lang="es-CO" sz="1500" dirty="0">
              <a:solidFill>
                <a:schemeClr val="bg1"/>
              </a:solidFill>
              <a:latin typeface="Arial" panose="020B0604020202020204" pitchFamily="34" charset="0"/>
              <a:cs typeface="Arial" panose="020B0604020202020204" pitchFamily="34" charset="0"/>
            </a:endParaRPr>
          </a:p>
          <a:p>
            <a:pPr algn="ctr"/>
            <a:r>
              <a:rPr lang="es-CO" sz="1500" b="1" dirty="0">
                <a:solidFill>
                  <a:schemeClr val="bg1"/>
                </a:solidFill>
                <a:latin typeface="Arial" panose="020B0604020202020204" pitchFamily="34" charset="0"/>
                <a:cs typeface="Arial" panose="020B0604020202020204" pitchFamily="34" charset="0"/>
              </a:rPr>
              <a:t>Explicación de los campos</a:t>
            </a:r>
          </a:p>
          <a:p>
            <a:pPr algn="ctr"/>
            <a:r>
              <a:rPr lang="es-CO" sz="1500" b="1" dirty="0">
                <a:solidFill>
                  <a:schemeClr val="bg1"/>
                </a:solidFill>
                <a:latin typeface="Arial" panose="020B0604020202020204" pitchFamily="34" charset="0"/>
                <a:cs typeface="Arial" panose="020B0604020202020204" pitchFamily="34" charset="0"/>
              </a:rPr>
              <a:t>Hallazgo</a:t>
            </a:r>
            <a:r>
              <a:rPr lang="es-CO" sz="1500" dirty="0">
                <a:solidFill>
                  <a:schemeClr val="bg1"/>
                </a:solidFill>
                <a:latin typeface="Arial" panose="020B0604020202020204" pitchFamily="34" charset="0"/>
                <a:cs typeface="Arial" panose="020B0604020202020204" pitchFamily="34" charset="0"/>
              </a:rPr>
              <a:t>: Situación , problema  u oportunidad de mejora identificada.</a:t>
            </a:r>
          </a:p>
          <a:p>
            <a:pPr algn="ctr"/>
            <a:r>
              <a:rPr lang="es-CO" sz="1500" b="1" dirty="0">
                <a:solidFill>
                  <a:schemeClr val="bg1"/>
                </a:solidFill>
                <a:latin typeface="Arial" panose="020B0604020202020204" pitchFamily="34" charset="0"/>
                <a:cs typeface="Arial" panose="020B0604020202020204" pitchFamily="34" charset="0"/>
              </a:rPr>
              <a:t>Por qué sucedió</a:t>
            </a:r>
            <a:r>
              <a:rPr lang="es-CO" sz="1500" dirty="0">
                <a:solidFill>
                  <a:schemeClr val="bg1"/>
                </a:solidFill>
                <a:latin typeface="Arial" panose="020B0604020202020204" pitchFamily="34" charset="0"/>
                <a:cs typeface="Arial" panose="020B0604020202020204" pitchFamily="34" charset="0"/>
              </a:rPr>
              <a:t>: Causa Raíz, para la cual se generara la acción.</a:t>
            </a:r>
          </a:p>
          <a:p>
            <a:pPr algn="ctr"/>
            <a:r>
              <a:rPr lang="es-CO" sz="1500" b="1" dirty="0">
                <a:solidFill>
                  <a:schemeClr val="bg1"/>
                </a:solidFill>
                <a:latin typeface="Arial" panose="020B0604020202020204" pitchFamily="34" charset="0"/>
                <a:cs typeface="Arial" panose="020B0604020202020204" pitchFamily="34" charset="0"/>
              </a:rPr>
              <a:t>Acciones</a:t>
            </a:r>
            <a:r>
              <a:rPr lang="es-CO" sz="1500" dirty="0">
                <a:solidFill>
                  <a:schemeClr val="bg1"/>
                </a:solidFill>
                <a:latin typeface="Arial" panose="020B0604020202020204" pitchFamily="34" charset="0"/>
                <a:cs typeface="Arial" panose="020B0604020202020204" pitchFamily="34" charset="0"/>
              </a:rPr>
              <a:t>: Actividades a realizar para mejorar o evitar que se presenten de nuevo los hallazgos ya identificados.</a:t>
            </a:r>
          </a:p>
          <a:p>
            <a:pPr algn="ctr"/>
            <a:r>
              <a:rPr lang="es-CO" sz="1500" b="1" dirty="0">
                <a:solidFill>
                  <a:schemeClr val="bg1"/>
                </a:solidFill>
                <a:latin typeface="Arial" panose="020B0604020202020204" pitchFamily="34" charset="0"/>
                <a:cs typeface="Arial" panose="020B0604020202020204" pitchFamily="34" charset="0"/>
              </a:rPr>
              <a:t>Cuando se ejecutara la acción</a:t>
            </a:r>
            <a:r>
              <a:rPr lang="es-CO" sz="1500" dirty="0">
                <a:solidFill>
                  <a:schemeClr val="bg1"/>
                </a:solidFill>
                <a:latin typeface="Arial" panose="020B0604020202020204" pitchFamily="34" charset="0"/>
                <a:cs typeface="Arial" panose="020B0604020202020204" pitchFamily="34" charset="0"/>
              </a:rPr>
              <a:t>: fecha de compromiso en la cual  las acciones ya se deben haber ejecutado.</a:t>
            </a:r>
          </a:p>
          <a:p>
            <a:pPr algn="ctr"/>
            <a:r>
              <a:rPr lang="es-CO" sz="1500" b="1" dirty="0">
                <a:solidFill>
                  <a:schemeClr val="bg1"/>
                </a:solidFill>
                <a:latin typeface="Arial" panose="020B0604020202020204" pitchFamily="34" charset="0"/>
                <a:cs typeface="Arial" panose="020B0604020202020204" pitchFamily="34" charset="0"/>
              </a:rPr>
              <a:t>Responsable</a:t>
            </a:r>
            <a:r>
              <a:rPr lang="es-CO" sz="1500" dirty="0">
                <a:solidFill>
                  <a:schemeClr val="bg1"/>
                </a:solidFill>
                <a:latin typeface="Arial" panose="020B0604020202020204" pitchFamily="34" charset="0"/>
                <a:cs typeface="Arial" panose="020B0604020202020204" pitchFamily="34" charset="0"/>
              </a:rPr>
              <a:t>: es importante que alguien toma la responsabilidad de ejecutar las acciones, se recomienda que en este campo se indique un nombre propio y no de un equipo o área. </a:t>
            </a:r>
          </a:p>
          <a:p>
            <a:pPr algn="ctr"/>
            <a:r>
              <a:rPr lang="es-CO" sz="1500" b="1" dirty="0">
                <a:solidFill>
                  <a:schemeClr val="bg1"/>
                </a:solidFill>
                <a:latin typeface="Arial" panose="020B0604020202020204" pitchFamily="34" charset="0"/>
                <a:cs typeface="Arial" panose="020B0604020202020204" pitchFamily="34" charset="0"/>
              </a:rPr>
              <a:t>Estado</a:t>
            </a:r>
            <a:r>
              <a:rPr lang="es-CO" sz="1500" dirty="0">
                <a:solidFill>
                  <a:schemeClr val="bg1"/>
                </a:solidFill>
                <a:latin typeface="Arial" panose="020B0604020202020204" pitchFamily="34" charset="0"/>
                <a:cs typeface="Arial" panose="020B0604020202020204" pitchFamily="34" charset="0"/>
              </a:rPr>
              <a:t>: Indicar si no se ha iniciado la actividad, si esta en ejecución, si se termino de implementar la acción.</a:t>
            </a:r>
          </a:p>
        </p:txBody>
      </p:sp>
      <p:sp>
        <p:nvSpPr>
          <p:cNvPr id="17" name="CuadroTexto 16"/>
          <p:cNvSpPr txBox="1"/>
          <p:nvPr/>
        </p:nvSpPr>
        <p:spPr>
          <a:xfrm>
            <a:off x="8881802" y="6387152"/>
            <a:ext cx="3061031" cy="369332"/>
          </a:xfrm>
          <a:prstGeom prst="rect">
            <a:avLst/>
          </a:prstGeom>
          <a:noFill/>
        </p:spPr>
        <p:txBody>
          <a:bodyPr wrap="none" rtlCol="0">
            <a:spAutoFit/>
          </a:bodyPr>
          <a:lstStyle/>
          <a:p>
            <a:r>
              <a:rPr lang="es-CO" dirty="0">
                <a:solidFill>
                  <a:srgbClr val="575756"/>
                </a:solidFill>
              </a:rPr>
              <a:t>* Tiempo máximos propuesto</a:t>
            </a:r>
          </a:p>
        </p:txBody>
      </p:sp>
      <p:grpSp>
        <p:nvGrpSpPr>
          <p:cNvPr id="14" name="Grupo 13"/>
          <p:cNvGrpSpPr/>
          <p:nvPr/>
        </p:nvGrpSpPr>
        <p:grpSpPr>
          <a:xfrm>
            <a:off x="531652" y="1526111"/>
            <a:ext cx="3273712" cy="1107996"/>
            <a:chOff x="513652" y="1403281"/>
            <a:chExt cx="3273712" cy="1107996"/>
          </a:xfrm>
        </p:grpSpPr>
        <p:sp>
          <p:nvSpPr>
            <p:cNvPr id="15" name="4 Rectángulo"/>
            <p:cNvSpPr/>
            <p:nvPr/>
          </p:nvSpPr>
          <p:spPr>
            <a:xfrm>
              <a:off x="513652" y="1403281"/>
              <a:ext cx="655949" cy="1107996"/>
            </a:xfrm>
            <a:prstGeom prst="rect">
              <a:avLst/>
            </a:prstGeom>
            <a:noFill/>
            <a:ln>
              <a:noFill/>
            </a:ln>
          </p:spPr>
          <p:txBody>
            <a:bodyPr wrap="none" lIns="91440" tIns="45720" rIns="91440" bIns="45720">
              <a:spAutoFit/>
            </a:bodyPr>
            <a:lstStyle/>
            <a:p>
              <a:pPr algn="ctr"/>
              <a:r>
                <a:rPr lang="es-ES" sz="6600" b="1" dirty="0">
                  <a:ln w="18000">
                    <a:noFill/>
                    <a:prstDash val="solid"/>
                    <a:miter lim="800000"/>
                  </a:ln>
                  <a:solidFill>
                    <a:srgbClr val="98288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a:t>
              </a:r>
            </a:p>
          </p:txBody>
        </p:sp>
        <p:sp>
          <p:nvSpPr>
            <p:cNvPr id="16" name="5 CuadroTexto"/>
            <p:cNvSpPr txBox="1"/>
            <p:nvPr/>
          </p:nvSpPr>
          <p:spPr>
            <a:xfrm>
              <a:off x="1169601" y="1741835"/>
              <a:ext cx="2617763" cy="430887"/>
            </a:xfrm>
            <a:prstGeom prst="rect">
              <a:avLst/>
            </a:prstGeom>
            <a:noFill/>
          </p:spPr>
          <p:txBody>
            <a:bodyPr wrap="square" rtlCol="0" anchor="ctr" anchorCtr="0">
              <a:noAutofit/>
            </a:bodyPr>
            <a:lstStyle/>
            <a:p>
              <a:pPr algn="ctr"/>
              <a:r>
                <a:rPr lang="es-ES" altLang="es-CO" sz="2400" dirty="0">
                  <a:solidFill>
                    <a:srgbClr val="632678"/>
                  </a:solidFill>
                  <a:latin typeface="Arial" panose="020B0604020202020204" pitchFamily="34" charset="0"/>
                  <a:cs typeface="Arial" panose="020B0604020202020204" pitchFamily="34" charset="0"/>
                </a:rPr>
                <a:t>Tablero de Retrospectiva</a:t>
              </a:r>
            </a:p>
          </p:txBody>
        </p:sp>
      </p:grpSp>
      <p:sp>
        <p:nvSpPr>
          <p:cNvPr id="19" name="Rectángulo 18">
            <a:extLst>
              <a:ext uri="{FF2B5EF4-FFF2-40B4-BE49-F238E27FC236}">
                <a16:creationId xmlns:a16="http://schemas.microsoft.com/office/drawing/2014/main" id="{D82A8B1D-1051-4EB6-BD1F-67595832273D}"/>
              </a:ext>
            </a:extLst>
          </p:cNvPr>
          <p:cNvSpPr/>
          <p:nvPr/>
        </p:nvSpPr>
        <p:spPr>
          <a:xfrm>
            <a:off x="2328739" y="4525024"/>
            <a:ext cx="6096000" cy="646331"/>
          </a:xfrm>
          <a:prstGeom prst="rect">
            <a:avLst/>
          </a:prstGeom>
        </p:spPr>
        <p:txBody>
          <a:bodyPr>
            <a:spAutoFit/>
          </a:bodyPr>
          <a:lstStyle/>
          <a:p>
            <a:r>
              <a:rPr lang="es-ES" altLang="es-CO" b="1" dirty="0">
                <a:solidFill>
                  <a:srgbClr val="575756"/>
                </a:solidFill>
                <a:latin typeface="Arial" panose="020B0604020202020204" pitchFamily="34" charset="0"/>
                <a:cs typeface="Arial" panose="020B0604020202020204" pitchFamily="34" charset="0"/>
              </a:rPr>
              <a:t>Participa: Equipo Ágil</a:t>
            </a:r>
          </a:p>
          <a:p>
            <a:r>
              <a:rPr lang="es-ES" altLang="es-CO" b="1" dirty="0">
                <a:solidFill>
                  <a:srgbClr val="575756"/>
                </a:solidFill>
                <a:latin typeface="Arial" panose="020B0604020202020204" pitchFamily="34" charset="0"/>
                <a:cs typeface="Arial" panose="020B0604020202020204" pitchFamily="34" charset="0"/>
              </a:rPr>
              <a:t>Facilita: SM</a:t>
            </a:r>
          </a:p>
        </p:txBody>
      </p:sp>
      <p:pic>
        <p:nvPicPr>
          <p:cNvPr id="7" name="Imagen 6">
            <a:extLst>
              <a:ext uri="{FF2B5EF4-FFF2-40B4-BE49-F238E27FC236}">
                <a16:creationId xmlns:a16="http://schemas.microsoft.com/office/drawing/2014/main" id="{3D3113C9-D120-4172-B697-92AC2A9F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26" y="3114972"/>
            <a:ext cx="5533223" cy="590632"/>
          </a:xfrm>
          <a:prstGeom prst="rect">
            <a:avLst/>
          </a:prstGeom>
        </p:spPr>
      </p:pic>
    </p:spTree>
    <p:extLst>
      <p:ext uri="{BB962C8B-B14F-4D97-AF65-F5344CB8AC3E}">
        <p14:creationId xmlns:p14="http://schemas.microsoft.com/office/powerpoint/2010/main" val="271258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a:extLst>
              <a:ext uri="{FF2B5EF4-FFF2-40B4-BE49-F238E27FC236}">
                <a16:creationId xmlns:a16="http://schemas.microsoft.com/office/drawing/2014/main" id="{03A66EE5-2347-44B8-8276-B2CD6723591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76947" y="1762632"/>
            <a:ext cx="4165283" cy="4165283"/>
          </a:xfrm>
        </p:spPr>
      </p:pic>
      <p:sp>
        <p:nvSpPr>
          <p:cNvPr id="5" name="Título 3"/>
          <p:cNvSpPr txBox="1"/>
          <p:nvPr/>
        </p:nvSpPr>
        <p:spPr>
          <a:xfrm>
            <a:off x="531652" y="437069"/>
            <a:ext cx="9445616" cy="56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700" b="1" dirty="0">
                <a:solidFill>
                  <a:srgbClr val="AD198D"/>
                </a:solidFill>
                <a:latin typeface="Arial" panose="020B0604020202020204" pitchFamily="34" charset="0"/>
                <a:cs typeface="Arial" panose="020B0604020202020204" pitchFamily="34" charset="0"/>
              </a:rPr>
              <a:t>6. Cómo se Finaliza una Retrospectiva?</a:t>
            </a:r>
            <a:endParaRPr lang="es-CO" sz="2700" b="1" dirty="0">
              <a:solidFill>
                <a:srgbClr val="AD198D"/>
              </a:solidFill>
              <a:latin typeface="Arial" panose="020B0604020202020204" pitchFamily="34" charset="0"/>
              <a:cs typeface="Arial" panose="020B0604020202020204" pitchFamily="34" charset="0"/>
            </a:endParaRPr>
          </a:p>
        </p:txBody>
      </p:sp>
      <p:sp>
        <p:nvSpPr>
          <p:cNvPr id="4" name="Llamada rectangular redondeada 3"/>
          <p:cNvSpPr/>
          <p:nvPr/>
        </p:nvSpPr>
        <p:spPr>
          <a:xfrm>
            <a:off x="7980109" y="913401"/>
            <a:ext cx="3711437" cy="5114656"/>
          </a:xfrm>
          <a:prstGeom prst="wedgeRoundRectCallout">
            <a:avLst>
              <a:gd name="adj1" fmla="val -13211"/>
              <a:gd name="adj2" fmla="val 43341"/>
              <a:gd name="adj3" fmla="val 16667"/>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bg1"/>
                </a:solidFill>
                <a:latin typeface="Arial" panose="020B0604020202020204" pitchFamily="34" charset="0"/>
                <a:cs typeface="Arial" panose="020B0604020202020204" pitchFamily="34" charset="0"/>
              </a:rPr>
              <a:t>Para finalizar el Scrum Master realiza un resumen apoyándose del tablero de retrospectiva, el objetivo es que todo el equipo se lleve una idea clara de los planes de acción  que se deben ejecutar para que el equipo mejore continuamente y aporte a la generación de valor como lo espera el negocio.</a:t>
            </a:r>
          </a:p>
          <a:p>
            <a:pPr algn="ctr"/>
            <a:endParaRPr lang="es-ES" sz="1600" dirty="0">
              <a:solidFill>
                <a:schemeClr val="bg1"/>
              </a:solidFill>
              <a:latin typeface="Arial" panose="020B0604020202020204" pitchFamily="34" charset="0"/>
              <a:cs typeface="Arial" panose="020B0604020202020204" pitchFamily="34" charset="0"/>
            </a:endParaRPr>
          </a:p>
          <a:p>
            <a:pPr algn="ctr"/>
            <a:r>
              <a:rPr lang="es-ES" sz="1600" dirty="0">
                <a:solidFill>
                  <a:schemeClr val="bg1"/>
                </a:solidFill>
                <a:latin typeface="Arial" panose="020B0604020202020204" pitchFamily="34" charset="0"/>
                <a:cs typeface="Arial" panose="020B0604020202020204" pitchFamily="34" charset="0"/>
              </a:rPr>
              <a:t>El Scrum Master se encargara que el tablero quede visible y de realizar seguimiento el plan de acción generado durante la sesión de retrospectiva.</a:t>
            </a:r>
          </a:p>
          <a:p>
            <a:pPr algn="ctr"/>
            <a:endParaRPr lang="es-ES" sz="1600" dirty="0">
              <a:solidFill>
                <a:schemeClr val="bg1"/>
              </a:solidFill>
              <a:latin typeface="Arial" panose="020B0604020202020204" pitchFamily="34" charset="0"/>
              <a:cs typeface="Arial" panose="020B0604020202020204" pitchFamily="34" charset="0"/>
            </a:endParaRPr>
          </a:p>
          <a:p>
            <a:pPr algn="ctr"/>
            <a:endParaRPr lang="es-ES" sz="1600" dirty="0">
              <a:solidFill>
                <a:schemeClr val="bg1"/>
              </a:solidFill>
              <a:latin typeface="Arial" panose="020B0604020202020204" pitchFamily="34" charset="0"/>
              <a:cs typeface="Arial" panose="020B0604020202020204" pitchFamily="34" charset="0"/>
            </a:endParaRPr>
          </a:p>
        </p:txBody>
      </p:sp>
      <p:grpSp>
        <p:nvGrpSpPr>
          <p:cNvPr id="12" name="Grupo 11"/>
          <p:cNvGrpSpPr/>
          <p:nvPr/>
        </p:nvGrpSpPr>
        <p:grpSpPr>
          <a:xfrm>
            <a:off x="1400525" y="3316859"/>
            <a:ext cx="1413164" cy="982911"/>
            <a:chOff x="6492398" y="4411575"/>
            <a:chExt cx="1413164" cy="982911"/>
          </a:xfrm>
        </p:grpSpPr>
        <p:sp>
          <p:nvSpPr>
            <p:cNvPr id="10" name="CuadroTexto 9"/>
            <p:cNvSpPr txBox="1"/>
            <p:nvPr/>
          </p:nvSpPr>
          <p:spPr>
            <a:xfrm>
              <a:off x="6492398" y="5025154"/>
              <a:ext cx="1413164" cy="369332"/>
            </a:xfrm>
            <a:prstGeom prst="rect">
              <a:avLst/>
            </a:prstGeom>
            <a:noFill/>
          </p:spPr>
          <p:txBody>
            <a:bodyPr wrap="square" rtlCol="0">
              <a:spAutoFit/>
            </a:bodyPr>
            <a:lstStyle/>
            <a:p>
              <a:r>
                <a:rPr lang="es-ES" b="1" dirty="0">
                  <a:solidFill>
                    <a:srgbClr val="575756"/>
                  </a:solidFill>
                  <a:latin typeface="Arial" panose="020B0604020202020204" pitchFamily="34" charset="0"/>
                  <a:cs typeface="Arial" panose="020B0604020202020204" pitchFamily="34" charset="0"/>
                </a:rPr>
                <a:t>10 minutos</a:t>
              </a:r>
              <a:endParaRPr lang="es-CO" b="1" dirty="0">
                <a:solidFill>
                  <a:srgbClr val="575756"/>
                </a:solidFill>
                <a:latin typeface="Arial" panose="020B0604020202020204" pitchFamily="34" charset="0"/>
                <a:cs typeface="Arial" panose="020B0604020202020204" pitchFamily="34" charset="0"/>
              </a:endParaRPr>
            </a:p>
          </p:txBody>
        </p:sp>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2191" y="4411575"/>
              <a:ext cx="613579" cy="613579"/>
            </a:xfrm>
            <a:prstGeom prst="rect">
              <a:avLst/>
            </a:prstGeom>
          </p:spPr>
        </p:pic>
      </p:grpSp>
      <p:sp>
        <p:nvSpPr>
          <p:cNvPr id="17" name="CuadroTexto 16"/>
          <p:cNvSpPr txBox="1"/>
          <p:nvPr/>
        </p:nvSpPr>
        <p:spPr>
          <a:xfrm>
            <a:off x="8881802" y="6387152"/>
            <a:ext cx="3061031" cy="369332"/>
          </a:xfrm>
          <a:prstGeom prst="rect">
            <a:avLst/>
          </a:prstGeom>
          <a:noFill/>
        </p:spPr>
        <p:txBody>
          <a:bodyPr wrap="none" rtlCol="0">
            <a:spAutoFit/>
          </a:bodyPr>
          <a:lstStyle/>
          <a:p>
            <a:r>
              <a:rPr lang="es-CO" dirty="0">
                <a:solidFill>
                  <a:srgbClr val="575756"/>
                </a:solidFill>
              </a:rPr>
              <a:t>* Tiempo máximos propuesto</a:t>
            </a:r>
          </a:p>
        </p:txBody>
      </p:sp>
      <p:sp>
        <p:nvSpPr>
          <p:cNvPr id="13" name="CuadroTexto 12"/>
          <p:cNvSpPr txBox="1"/>
          <p:nvPr/>
        </p:nvSpPr>
        <p:spPr>
          <a:xfrm>
            <a:off x="4315104" y="5927915"/>
            <a:ext cx="2162949" cy="369332"/>
          </a:xfrm>
          <a:prstGeom prst="rect">
            <a:avLst/>
          </a:prstGeom>
          <a:noFill/>
        </p:spPr>
        <p:txBody>
          <a:bodyPr wrap="square" rtlCol="0">
            <a:spAutoFit/>
          </a:bodyPr>
          <a:lstStyle/>
          <a:p>
            <a:pPr algn="ctr"/>
            <a:r>
              <a:rPr lang="es-ES" altLang="es-CO" b="1" dirty="0">
                <a:solidFill>
                  <a:srgbClr val="575756"/>
                </a:solidFill>
                <a:latin typeface="Arial" panose="020B0604020202020204" pitchFamily="34" charset="0"/>
                <a:cs typeface="Arial" panose="020B0604020202020204" pitchFamily="34" charset="0"/>
              </a:rPr>
              <a:t>Scrum Master</a:t>
            </a:r>
          </a:p>
        </p:txBody>
      </p:sp>
      <p:grpSp>
        <p:nvGrpSpPr>
          <p:cNvPr id="14" name="Grupo 13"/>
          <p:cNvGrpSpPr/>
          <p:nvPr/>
        </p:nvGrpSpPr>
        <p:grpSpPr>
          <a:xfrm>
            <a:off x="531652" y="1526111"/>
            <a:ext cx="3273712" cy="1107996"/>
            <a:chOff x="513652" y="1403281"/>
            <a:chExt cx="3273712" cy="1107996"/>
          </a:xfrm>
        </p:grpSpPr>
        <p:sp>
          <p:nvSpPr>
            <p:cNvPr id="15" name="4 Rectángulo"/>
            <p:cNvSpPr/>
            <p:nvPr/>
          </p:nvSpPr>
          <p:spPr>
            <a:xfrm>
              <a:off x="513652" y="1403281"/>
              <a:ext cx="655949" cy="1107996"/>
            </a:xfrm>
            <a:prstGeom prst="rect">
              <a:avLst/>
            </a:prstGeom>
            <a:noFill/>
            <a:ln>
              <a:noFill/>
            </a:ln>
          </p:spPr>
          <p:txBody>
            <a:bodyPr wrap="none" lIns="91440" tIns="45720" rIns="91440" bIns="45720">
              <a:spAutoFit/>
            </a:bodyPr>
            <a:lstStyle/>
            <a:p>
              <a:pPr algn="ctr"/>
              <a:r>
                <a:rPr lang="es-ES" sz="6600" b="1" dirty="0">
                  <a:ln w="18000">
                    <a:noFill/>
                    <a:prstDash val="solid"/>
                    <a:miter lim="800000"/>
                  </a:ln>
                  <a:solidFill>
                    <a:srgbClr val="98288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7</a:t>
              </a:r>
            </a:p>
          </p:txBody>
        </p:sp>
        <p:sp>
          <p:nvSpPr>
            <p:cNvPr id="16" name="5 CuadroTexto"/>
            <p:cNvSpPr txBox="1"/>
            <p:nvPr/>
          </p:nvSpPr>
          <p:spPr>
            <a:xfrm>
              <a:off x="1169601" y="1741835"/>
              <a:ext cx="2617763" cy="430887"/>
            </a:xfrm>
            <a:prstGeom prst="rect">
              <a:avLst/>
            </a:prstGeom>
            <a:noFill/>
          </p:spPr>
          <p:txBody>
            <a:bodyPr wrap="square" rtlCol="0" anchor="ctr" anchorCtr="0">
              <a:noAutofit/>
            </a:bodyPr>
            <a:lstStyle/>
            <a:p>
              <a:r>
                <a:rPr lang="es-ES" altLang="es-CO" sz="2400" dirty="0">
                  <a:solidFill>
                    <a:srgbClr val="632678"/>
                  </a:solidFill>
                  <a:latin typeface="Arial" panose="020B0604020202020204" pitchFamily="34" charset="0"/>
                  <a:cs typeface="Arial" panose="020B0604020202020204" pitchFamily="34" charset="0"/>
                </a:rPr>
                <a:t>Cerrar Retrospectiva</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2083" y="345374"/>
            <a:ext cx="10515600" cy="560997"/>
          </a:xfrm>
        </p:spPr>
        <p:txBody>
          <a:bodyPr>
            <a:normAutofit fontScale="90000"/>
          </a:bodyPr>
          <a:lstStyle/>
          <a:p>
            <a:r>
              <a:rPr lang="es-ES" b="1" dirty="0">
                <a:solidFill>
                  <a:srgbClr val="AD198D"/>
                </a:solidFill>
                <a:latin typeface="Arial" panose="020B0604020202020204" pitchFamily="34" charset="0"/>
                <a:cs typeface="Arial" panose="020B0604020202020204" pitchFamily="34" charset="0"/>
              </a:rPr>
              <a:t>Índice</a:t>
            </a: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6" name="CuadroTexto 5"/>
          <p:cNvSpPr txBox="1"/>
          <p:nvPr/>
        </p:nvSpPr>
        <p:spPr>
          <a:xfrm>
            <a:off x="2498189" y="625872"/>
            <a:ext cx="6800588" cy="4770537"/>
          </a:xfrm>
          <a:prstGeom prst="rect">
            <a:avLst/>
          </a:prstGeom>
          <a:noFill/>
        </p:spPr>
        <p:txBody>
          <a:bodyPr wrap="square" rtlCol="0">
            <a:spAutoFit/>
          </a:bodyPr>
          <a:lstStyle/>
          <a:p>
            <a:pPr marL="800100" lvl="1" indent="-342900">
              <a:buFont typeface="+mj-lt"/>
              <a:buAutoNum type="arabicPeriod"/>
            </a:pPr>
            <a:r>
              <a:rPr lang="es-ES" sz="1600" b="1" dirty="0">
                <a:solidFill>
                  <a:schemeClr val="accent1">
                    <a:lumMod val="75000"/>
                  </a:schemeClr>
                </a:solidFill>
                <a:latin typeface="Arial" panose="020B0604020202020204" pitchFamily="34" charset="0"/>
                <a:cs typeface="Arial" panose="020B0604020202020204" pitchFamily="34" charset="0"/>
              </a:rPr>
              <a:t>Introducción</a:t>
            </a:r>
          </a:p>
          <a:p>
            <a:pPr marL="800100" lvl="1" indent="-342900">
              <a:buFont typeface="+mj-lt"/>
              <a:buAutoNum type="arabicPeriod"/>
            </a:pPr>
            <a:r>
              <a:rPr lang="es-ES" sz="1600" b="1" dirty="0">
                <a:solidFill>
                  <a:schemeClr val="accent1">
                    <a:lumMod val="75000"/>
                  </a:schemeClr>
                </a:solidFill>
                <a:latin typeface="Arial" panose="020B0604020202020204" pitchFamily="34" charset="0"/>
                <a:cs typeface="Arial" panose="020B0604020202020204" pitchFamily="34" charset="0"/>
              </a:rPr>
              <a:t>Entradas y Salidas de la Retrospectiva</a:t>
            </a:r>
          </a:p>
          <a:p>
            <a:pPr marL="800100" lvl="1" indent="-342900">
              <a:buFont typeface="+mj-lt"/>
              <a:buAutoNum type="arabicPeriod"/>
            </a:pPr>
            <a:r>
              <a:rPr lang="es-ES" sz="1600" b="1" dirty="0">
                <a:solidFill>
                  <a:schemeClr val="accent1">
                    <a:lumMod val="75000"/>
                  </a:schemeClr>
                </a:solidFill>
                <a:latin typeface="Arial" panose="020B0604020202020204" pitchFamily="34" charset="0"/>
                <a:cs typeface="Arial" panose="020B0604020202020204" pitchFamily="34" charset="0"/>
              </a:rPr>
              <a:t>Por qué realizar una Retrospectiva?.</a:t>
            </a:r>
          </a:p>
          <a:p>
            <a:pPr marL="800100" lvl="1" indent="-342900">
              <a:buFont typeface="+mj-lt"/>
              <a:buAutoNum type="arabicPeriod"/>
            </a:pPr>
            <a:r>
              <a:rPr lang="es-ES" sz="1600" b="1" dirty="0">
                <a:solidFill>
                  <a:schemeClr val="accent1">
                    <a:lumMod val="75000"/>
                  </a:schemeClr>
                </a:solidFill>
                <a:latin typeface="Arial" panose="020B0604020202020204" pitchFamily="34" charset="0"/>
                <a:cs typeface="Arial" panose="020B0604020202020204" pitchFamily="34" charset="0"/>
              </a:rPr>
              <a:t>Como Preparar una Retrospectiva?</a:t>
            </a:r>
          </a:p>
          <a:p>
            <a:pPr marL="1257300" lvl="2" indent="-342900">
              <a:buFont typeface="+mj-lt"/>
              <a:buAutoNum type="arabicPeriod"/>
            </a:pPr>
            <a:r>
              <a:rPr lang="en-US" sz="1600" dirty="0" err="1">
                <a:solidFill>
                  <a:schemeClr val="accent1">
                    <a:lumMod val="75000"/>
                  </a:schemeClr>
                </a:solidFill>
                <a:latin typeface="Arial" panose="020B0604020202020204" pitchFamily="34" charset="0"/>
                <a:cs typeface="Arial" panose="020B0604020202020204" pitchFamily="34" charset="0"/>
              </a:rPr>
              <a:t>Preparación</a:t>
            </a:r>
            <a:r>
              <a:rPr lang="en-US" sz="1600" dirty="0">
                <a:solidFill>
                  <a:schemeClr val="accent1">
                    <a:lumMod val="75000"/>
                  </a:schemeClr>
                </a:solidFill>
                <a:latin typeface="Arial" panose="020B0604020202020204" pitchFamily="34" charset="0"/>
                <a:cs typeface="Arial" panose="020B0604020202020204" pitchFamily="34" charset="0"/>
              </a:rPr>
              <a:t> </a:t>
            </a:r>
            <a:r>
              <a:rPr lang="es-ES" altLang="en-US" sz="1600" dirty="0">
                <a:solidFill>
                  <a:schemeClr val="accent1">
                    <a:lumMod val="75000"/>
                  </a:schemeClr>
                </a:solidFill>
                <a:latin typeface="Arial" panose="020B0604020202020204" pitchFamily="34" charset="0"/>
                <a:cs typeface="Arial" panose="020B0604020202020204" pitchFamily="34" charset="0"/>
              </a:rPr>
              <a:t>Escenario</a:t>
            </a:r>
            <a:r>
              <a:rPr lang="en-US" sz="1600" dirty="0">
                <a:solidFill>
                  <a:schemeClr val="accent1">
                    <a:lumMod val="75000"/>
                  </a:schemeClr>
                </a:solidFill>
                <a:latin typeface="Arial" panose="020B0604020202020204" pitchFamily="34" charset="0"/>
                <a:cs typeface="Arial" panose="020B0604020202020204" pitchFamily="34" charset="0"/>
              </a:rPr>
              <a:t>.</a:t>
            </a:r>
          </a:p>
          <a:p>
            <a:pPr marL="1257300" lvl="2" indent="-342900">
              <a:buFont typeface="+mj-lt"/>
              <a:buAutoNum type="arabicPeriod"/>
            </a:pPr>
            <a:r>
              <a:rPr lang="en-US" sz="1600" dirty="0" err="1">
                <a:solidFill>
                  <a:schemeClr val="accent1">
                    <a:lumMod val="75000"/>
                  </a:schemeClr>
                </a:solidFill>
                <a:latin typeface="Arial" panose="020B0604020202020204" pitchFamily="34" charset="0"/>
                <a:cs typeface="Arial" panose="020B0604020202020204" pitchFamily="34" charset="0"/>
              </a:rPr>
              <a:t>Preparar</a:t>
            </a:r>
            <a:r>
              <a:rPr lang="en-US" sz="1600" dirty="0">
                <a:solidFill>
                  <a:schemeClr val="accent1">
                    <a:lumMod val="75000"/>
                  </a:schemeClr>
                </a:solidFill>
                <a:latin typeface="Arial" panose="020B0604020202020204" pitchFamily="34" charset="0"/>
                <a:cs typeface="Arial" panose="020B0604020202020204" pitchFamily="34" charset="0"/>
              </a:rPr>
              <a:t> el kit de </a:t>
            </a:r>
            <a:r>
              <a:rPr lang="en-US" sz="1600" dirty="0" err="1">
                <a:solidFill>
                  <a:schemeClr val="accent1">
                    <a:lumMod val="75000"/>
                  </a:schemeClr>
                </a:solidFill>
                <a:latin typeface="Arial" panose="020B0604020202020204" pitchFamily="34" charset="0"/>
                <a:cs typeface="Arial" panose="020B0604020202020204" pitchFamily="34" charset="0"/>
              </a:rPr>
              <a:t>Retrospectiva</a:t>
            </a:r>
            <a:endParaRPr lang="en-US" sz="1600" dirty="0">
              <a:solidFill>
                <a:schemeClr val="accent1">
                  <a:lumMod val="75000"/>
                </a:schemeClr>
              </a:solidFill>
              <a:latin typeface="Arial" panose="020B0604020202020204" pitchFamily="34" charset="0"/>
              <a:cs typeface="Arial" panose="020B0604020202020204" pitchFamily="34" charset="0"/>
            </a:endParaRPr>
          </a:p>
          <a:p>
            <a:pPr marL="800100" lvl="1" indent="-342900">
              <a:buFont typeface="+mj-lt"/>
              <a:buAutoNum type="arabicPeriod"/>
            </a:pPr>
            <a:r>
              <a:rPr lang="es-ES" sz="1600" b="1" dirty="0">
                <a:solidFill>
                  <a:schemeClr val="accent1">
                    <a:lumMod val="75000"/>
                  </a:schemeClr>
                </a:solidFill>
                <a:latin typeface="Arial" panose="020B0604020202020204" pitchFamily="34" charset="0"/>
                <a:cs typeface="Arial" panose="020B0604020202020204" pitchFamily="34" charset="0"/>
              </a:rPr>
              <a:t>Cuál debería ser la agenda.</a:t>
            </a:r>
          </a:p>
          <a:p>
            <a:pPr marL="800100" lvl="1" indent="-342900">
              <a:buFont typeface="+mj-lt"/>
              <a:buAutoNum type="arabicPeriod"/>
            </a:pPr>
            <a:r>
              <a:rPr lang="es-ES" sz="1600" b="1" dirty="0">
                <a:solidFill>
                  <a:schemeClr val="accent1">
                    <a:lumMod val="75000"/>
                  </a:schemeClr>
                </a:solidFill>
                <a:latin typeface="Arial" panose="020B0604020202020204" pitchFamily="34" charset="0"/>
                <a:cs typeface="Arial" panose="020B0604020202020204" pitchFamily="34" charset="0"/>
              </a:rPr>
              <a:t>Durante la Retrospectiva</a:t>
            </a:r>
          </a:p>
          <a:p>
            <a:pPr marL="1257300" lvl="2" indent="-342900">
              <a:buFont typeface="+mj-lt"/>
              <a:buAutoNum type="arabicPeriod"/>
            </a:pPr>
            <a:r>
              <a:rPr lang="es-ES" sz="1600" dirty="0">
                <a:solidFill>
                  <a:schemeClr val="accent1">
                    <a:lumMod val="75000"/>
                  </a:schemeClr>
                </a:solidFill>
                <a:latin typeface="Arial" panose="020B0604020202020204" pitchFamily="34" charset="0"/>
                <a:cs typeface="Arial" panose="020B0604020202020204" pitchFamily="34" charset="0"/>
              </a:rPr>
              <a:t>Contextualización </a:t>
            </a:r>
          </a:p>
          <a:p>
            <a:pPr marL="1257300" lvl="2" indent="-342900">
              <a:buFont typeface="+mj-lt"/>
              <a:buAutoNum type="arabicPeriod"/>
            </a:pPr>
            <a:r>
              <a:rPr lang="es-ES" sz="1600" dirty="0">
                <a:solidFill>
                  <a:schemeClr val="accent1">
                    <a:lumMod val="75000"/>
                  </a:schemeClr>
                </a:solidFill>
                <a:latin typeface="Arial" panose="020B0604020202020204" pitchFamily="34" charset="0"/>
                <a:cs typeface="Arial" panose="020B0604020202020204" pitchFamily="34" charset="0"/>
              </a:rPr>
              <a:t>Reglas</a:t>
            </a:r>
          </a:p>
          <a:p>
            <a:pPr marL="1257300" lvl="2" indent="-342900">
              <a:buFont typeface="+mj-lt"/>
              <a:buAutoNum type="arabicPeriod"/>
            </a:pPr>
            <a:r>
              <a:rPr lang="es-ES" sz="1600" dirty="0">
                <a:solidFill>
                  <a:schemeClr val="accent1">
                    <a:lumMod val="75000"/>
                  </a:schemeClr>
                </a:solidFill>
                <a:latin typeface="Arial" panose="020B0604020202020204" pitchFamily="34" charset="0"/>
                <a:cs typeface="Arial" panose="020B0604020202020204" pitchFamily="34" charset="0"/>
              </a:rPr>
              <a:t>Recolectar Datos</a:t>
            </a:r>
          </a:p>
          <a:p>
            <a:pPr marL="1257300" lvl="2" indent="-342900">
              <a:buFont typeface="+mj-lt"/>
              <a:buAutoNum type="arabicPeriod"/>
            </a:pPr>
            <a:r>
              <a:rPr lang="es-ES" sz="1600" dirty="0">
                <a:solidFill>
                  <a:schemeClr val="accent1">
                    <a:lumMod val="75000"/>
                  </a:schemeClr>
                </a:solidFill>
                <a:latin typeface="Arial" panose="020B0604020202020204" pitchFamily="34" charset="0"/>
                <a:cs typeface="Arial" panose="020B0604020202020204" pitchFamily="34" charset="0"/>
              </a:rPr>
              <a:t>Analizar hallazgos y oportunidades de mejora</a:t>
            </a:r>
          </a:p>
          <a:p>
            <a:pPr marL="1257300" lvl="2" indent="-342900">
              <a:buFont typeface="+mj-lt"/>
              <a:buAutoNum type="arabicPeriod"/>
            </a:pPr>
            <a:r>
              <a:rPr lang="es-ES" sz="1600" dirty="0">
                <a:solidFill>
                  <a:schemeClr val="accent1">
                    <a:lumMod val="75000"/>
                  </a:schemeClr>
                </a:solidFill>
                <a:latin typeface="Arial" panose="020B0604020202020204" pitchFamily="34" charset="0"/>
                <a:cs typeface="Arial" panose="020B0604020202020204" pitchFamily="34" charset="0"/>
              </a:rPr>
              <a:t>Generar Acciones</a:t>
            </a:r>
          </a:p>
          <a:p>
            <a:pPr marL="1257300" lvl="2" indent="-342900">
              <a:buFont typeface="+mj-lt"/>
              <a:buAutoNum type="arabicPeriod"/>
            </a:pPr>
            <a:r>
              <a:rPr lang="es-ES" sz="1600" dirty="0">
                <a:solidFill>
                  <a:schemeClr val="accent1">
                    <a:lumMod val="75000"/>
                  </a:schemeClr>
                </a:solidFill>
                <a:latin typeface="Arial" panose="020B0604020202020204" pitchFamily="34" charset="0"/>
                <a:cs typeface="Arial" panose="020B0604020202020204" pitchFamily="34" charset="0"/>
              </a:rPr>
              <a:t>Tablero de retrospectiva</a:t>
            </a:r>
          </a:p>
          <a:p>
            <a:pPr marL="1257300" lvl="2" indent="-342900">
              <a:buFont typeface="+mj-lt"/>
              <a:buAutoNum type="arabicPeriod"/>
            </a:pPr>
            <a:r>
              <a:rPr lang="es-ES" sz="1600" dirty="0">
                <a:solidFill>
                  <a:schemeClr val="accent1">
                    <a:lumMod val="75000"/>
                  </a:schemeClr>
                </a:solidFill>
                <a:latin typeface="Arial" panose="020B0604020202020204" pitchFamily="34" charset="0"/>
                <a:cs typeface="Arial" panose="020B0604020202020204" pitchFamily="34" charset="0"/>
              </a:rPr>
              <a:t>Cerrar Retrospectiva</a:t>
            </a:r>
          </a:p>
          <a:p>
            <a:pPr marL="800100" lvl="1" indent="-342900">
              <a:buFont typeface="+mj-lt"/>
              <a:buAutoNum type="arabicPeriod"/>
            </a:pPr>
            <a:r>
              <a:rPr lang="en-US" sz="1600" b="1" dirty="0">
                <a:solidFill>
                  <a:schemeClr val="accent1">
                    <a:lumMod val="75000"/>
                  </a:schemeClr>
                </a:solidFill>
                <a:latin typeface="Arial" panose="020B0604020202020204" pitchFamily="34" charset="0"/>
                <a:cs typeface="Arial" panose="020B0604020202020204" pitchFamily="34" charset="0"/>
              </a:rPr>
              <a:t>Como </a:t>
            </a:r>
            <a:r>
              <a:rPr lang="en-US" sz="1600" b="1" dirty="0" err="1">
                <a:solidFill>
                  <a:schemeClr val="accent1">
                    <a:lumMod val="75000"/>
                  </a:schemeClr>
                </a:solidFill>
                <a:latin typeface="Arial" panose="020B0604020202020204" pitchFamily="34" charset="0"/>
                <a:cs typeface="Arial" panose="020B0604020202020204" pitchFamily="34" charset="0"/>
              </a:rPr>
              <a:t>Finalizar</a:t>
            </a:r>
            <a:r>
              <a:rPr lang="en-US" sz="1600" b="1" dirty="0">
                <a:solidFill>
                  <a:schemeClr val="accent1">
                    <a:lumMod val="75000"/>
                  </a:schemeClr>
                </a:solidFill>
                <a:latin typeface="Arial" panose="020B0604020202020204" pitchFamily="34" charset="0"/>
                <a:cs typeface="Arial" panose="020B0604020202020204" pitchFamily="34" charset="0"/>
              </a:rPr>
              <a:t> una </a:t>
            </a:r>
            <a:r>
              <a:rPr lang="en-US" sz="1600" b="1" dirty="0" err="1">
                <a:solidFill>
                  <a:schemeClr val="accent1">
                    <a:lumMod val="75000"/>
                  </a:schemeClr>
                </a:solidFill>
                <a:latin typeface="Arial" panose="020B0604020202020204" pitchFamily="34" charset="0"/>
                <a:cs typeface="Arial" panose="020B0604020202020204" pitchFamily="34" charset="0"/>
              </a:rPr>
              <a:t>retrospectiva</a:t>
            </a:r>
            <a:r>
              <a:rPr lang="en-US" sz="1600" b="1" dirty="0">
                <a:solidFill>
                  <a:schemeClr val="accent1">
                    <a:lumMod val="75000"/>
                  </a:schemeClr>
                </a:solidFill>
                <a:latin typeface="Arial" panose="020B0604020202020204" pitchFamily="34" charset="0"/>
                <a:cs typeface="Arial" panose="020B0604020202020204" pitchFamily="34" charset="0"/>
              </a:rPr>
              <a:t>.</a:t>
            </a:r>
          </a:p>
          <a:p>
            <a:pPr marL="800100" lvl="1" indent="-342900">
              <a:buFont typeface="+mj-lt"/>
              <a:buAutoNum type="arabicPeriod"/>
            </a:pPr>
            <a:r>
              <a:rPr lang="en-US" sz="1600" b="1" dirty="0">
                <a:solidFill>
                  <a:schemeClr val="accent1">
                    <a:lumMod val="75000"/>
                  </a:schemeClr>
                </a:solidFill>
                <a:latin typeface="Arial" panose="020B0604020202020204" pitchFamily="34" charset="0"/>
                <a:cs typeface="Arial" panose="020B0604020202020204" pitchFamily="34" charset="0"/>
              </a:rPr>
              <a:t>Tips para </a:t>
            </a:r>
            <a:r>
              <a:rPr lang="en-US" sz="1600" b="1" dirty="0" err="1">
                <a:solidFill>
                  <a:schemeClr val="accent1">
                    <a:lumMod val="75000"/>
                  </a:schemeClr>
                </a:solidFill>
                <a:latin typeface="Arial" panose="020B0604020202020204" pitchFamily="34" charset="0"/>
                <a:cs typeface="Arial" panose="020B0604020202020204" pitchFamily="34" charset="0"/>
              </a:rPr>
              <a:t>facilitar</a:t>
            </a:r>
            <a:r>
              <a:rPr lang="en-US" sz="1600" b="1" dirty="0">
                <a:solidFill>
                  <a:schemeClr val="accent1">
                    <a:lumMod val="75000"/>
                  </a:schemeClr>
                </a:solidFill>
                <a:latin typeface="Arial" panose="020B0604020202020204" pitchFamily="34" charset="0"/>
                <a:cs typeface="Arial" panose="020B0604020202020204" pitchFamily="34" charset="0"/>
              </a:rPr>
              <a:t> una retrospective.</a:t>
            </a:r>
          </a:p>
          <a:p>
            <a:pPr lvl="2"/>
            <a:endParaRPr lang="en-US" sz="1600" b="1" dirty="0">
              <a:solidFill>
                <a:schemeClr val="accent1">
                  <a:lumMod val="75000"/>
                </a:schemeClr>
              </a:solidFill>
              <a:latin typeface="Arial" panose="020B0604020202020204" pitchFamily="34" charset="0"/>
              <a:cs typeface="Arial" panose="020B0604020202020204" pitchFamily="34" charset="0"/>
            </a:endParaRPr>
          </a:p>
          <a:p>
            <a:pPr marL="1257300" lvl="2" indent="-342900">
              <a:buFont typeface="+mj-lt"/>
              <a:buAutoNum type="arabicPeriod"/>
            </a:pPr>
            <a:endParaRPr lang="en-US" sz="1600" b="1" dirty="0">
              <a:solidFill>
                <a:schemeClr val="accent1">
                  <a:lumMod val="75000"/>
                </a:schemeClr>
              </a:solidFill>
              <a:latin typeface="Candara" panose="020E0502030303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802880"/>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02256" y="194557"/>
            <a:ext cx="9445616" cy="56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700" b="1" dirty="0">
                <a:solidFill>
                  <a:srgbClr val="AD198D"/>
                </a:solidFill>
                <a:latin typeface="Arial" panose="020B0604020202020204" pitchFamily="34" charset="0"/>
                <a:cs typeface="Arial" panose="020B0604020202020204" pitchFamily="34" charset="0"/>
              </a:rPr>
              <a:t>7.¿Cómo se Finaliza una Retrospectiva?</a:t>
            </a:r>
            <a:endParaRPr lang="es-CO" sz="2700" b="1" dirty="0">
              <a:solidFill>
                <a:srgbClr val="AD198D"/>
              </a:solidFill>
              <a:latin typeface="Arial" panose="020B0604020202020204" pitchFamily="34" charset="0"/>
              <a:cs typeface="Arial" panose="020B0604020202020204" pitchFamily="34" charset="0"/>
            </a:endParaRPr>
          </a:p>
        </p:txBody>
      </p:sp>
      <p:sp>
        <p:nvSpPr>
          <p:cNvPr id="5" name="CuadroTexto 4"/>
          <p:cNvSpPr txBox="1"/>
          <p:nvPr/>
        </p:nvSpPr>
        <p:spPr>
          <a:xfrm>
            <a:off x="1294556" y="4921839"/>
            <a:ext cx="9602667" cy="1198880"/>
          </a:xfrm>
          <a:prstGeom prst="rect">
            <a:avLst/>
          </a:prstGeom>
          <a:noFill/>
        </p:spPr>
        <p:txBody>
          <a:bodyPr wrap="square" rtlCol="0">
            <a:spAutoFit/>
          </a:bodyPr>
          <a:lstStyle/>
          <a:p>
            <a:pPr algn="l"/>
            <a:r>
              <a:rPr lang="es-ES" altLang="es-CO" dirty="0">
                <a:solidFill>
                  <a:srgbClr val="575756"/>
                </a:solidFill>
                <a:latin typeface="Arial" panose="020B0604020202020204" pitchFamily="34" charset="0"/>
                <a:cs typeface="Arial" panose="020B0604020202020204" pitchFamily="34" charset="0"/>
              </a:rPr>
              <a:t>Al finalizar la sesión es importante revisar que tan productiva fue y que oportunidades de mejora se hallaron que pueda aportar para el mejoramiento continuo. Para lo cual se le solicita a  cada participante que resalten lo que les gusto, lo que no les gusto y que se puede mejorar.</a:t>
            </a:r>
          </a:p>
        </p:txBody>
      </p:sp>
      <p:sp>
        <p:nvSpPr>
          <p:cNvPr id="14" name="6 Rectángulo"/>
          <p:cNvSpPr/>
          <p:nvPr/>
        </p:nvSpPr>
        <p:spPr>
          <a:xfrm>
            <a:off x="2200857" y="2369122"/>
            <a:ext cx="1131532" cy="307777"/>
          </a:xfrm>
          <a:prstGeom prst="rect">
            <a:avLst/>
          </a:prstGeom>
        </p:spPr>
        <p:txBody>
          <a:bodyPr wrap="square">
            <a:spAutoFit/>
          </a:bodyPr>
          <a:lstStyle/>
          <a:p>
            <a:r>
              <a:rPr lang="es-ES" sz="1400" b="1" dirty="0">
                <a:solidFill>
                  <a:srgbClr val="982881"/>
                </a:solidFill>
                <a:latin typeface="Arial" panose="020B0604020202020204" pitchFamily="34" charset="0"/>
                <a:ea typeface="Calibri" panose="020F0502020204030204"/>
                <a:cs typeface="Arial" panose="020B0604020202020204" pitchFamily="34" charset="0"/>
              </a:rPr>
              <a:t>Me gustó</a:t>
            </a:r>
            <a:endParaRPr lang="es-CO" sz="2000" dirty="0">
              <a:solidFill>
                <a:srgbClr val="982881"/>
              </a:solidFill>
              <a:latin typeface="Arial" panose="020B0604020202020204" pitchFamily="34" charset="0"/>
              <a:ea typeface="Calibri" panose="020F0502020204030204"/>
              <a:cs typeface="Arial" panose="020B0604020202020204" pitchFamily="34" charset="0"/>
            </a:endParaRPr>
          </a:p>
        </p:txBody>
      </p:sp>
      <p:sp>
        <p:nvSpPr>
          <p:cNvPr id="16" name="6 Rectángulo"/>
          <p:cNvSpPr/>
          <p:nvPr/>
        </p:nvSpPr>
        <p:spPr>
          <a:xfrm>
            <a:off x="4971996" y="2334777"/>
            <a:ext cx="1661087" cy="307777"/>
          </a:xfrm>
          <a:prstGeom prst="rect">
            <a:avLst/>
          </a:prstGeom>
        </p:spPr>
        <p:txBody>
          <a:bodyPr wrap="square">
            <a:spAutoFit/>
          </a:bodyPr>
          <a:lstStyle/>
          <a:p>
            <a:r>
              <a:rPr lang="es-ES" sz="1400" b="1" dirty="0">
                <a:solidFill>
                  <a:srgbClr val="982881"/>
                </a:solidFill>
                <a:latin typeface="Arial" panose="020B0604020202020204" pitchFamily="34" charset="0"/>
                <a:ea typeface="Calibri" panose="020F0502020204030204"/>
                <a:cs typeface="Arial" panose="020B0604020202020204" pitchFamily="34" charset="0"/>
              </a:rPr>
              <a:t>No me gustó</a:t>
            </a:r>
            <a:endParaRPr lang="es-CO" sz="2000" dirty="0">
              <a:solidFill>
                <a:srgbClr val="982881"/>
              </a:solidFill>
              <a:latin typeface="Arial" panose="020B0604020202020204" pitchFamily="34" charset="0"/>
              <a:ea typeface="Calibri" panose="020F0502020204030204"/>
              <a:cs typeface="Arial" panose="020B0604020202020204" pitchFamily="34" charset="0"/>
            </a:endParaRPr>
          </a:p>
        </p:txBody>
      </p:sp>
      <p:sp>
        <p:nvSpPr>
          <p:cNvPr id="17" name="6 Rectángulo"/>
          <p:cNvSpPr/>
          <p:nvPr/>
        </p:nvSpPr>
        <p:spPr>
          <a:xfrm>
            <a:off x="3979544" y="3583745"/>
            <a:ext cx="1661087" cy="307777"/>
          </a:xfrm>
          <a:prstGeom prst="rect">
            <a:avLst/>
          </a:prstGeom>
        </p:spPr>
        <p:txBody>
          <a:bodyPr wrap="square">
            <a:spAutoFit/>
          </a:bodyPr>
          <a:lstStyle/>
          <a:p>
            <a:r>
              <a:rPr lang="es-ES" sz="1400" b="1" dirty="0">
                <a:solidFill>
                  <a:srgbClr val="982881"/>
                </a:solidFill>
                <a:latin typeface="Arial" panose="020B0604020202020204" pitchFamily="34" charset="0"/>
                <a:ea typeface="Calibri" panose="020F0502020204030204"/>
                <a:cs typeface="Arial" panose="020B0604020202020204" pitchFamily="34" charset="0"/>
              </a:rPr>
              <a:t>Mejorar</a:t>
            </a:r>
            <a:endParaRPr lang="es-CO" sz="2000" dirty="0">
              <a:solidFill>
                <a:srgbClr val="982881"/>
              </a:solidFill>
              <a:latin typeface="Arial" panose="020B0604020202020204" pitchFamily="34" charset="0"/>
              <a:ea typeface="Calibri" panose="020F0502020204030204"/>
              <a:cs typeface="Arial" panose="020B0604020202020204" pitchFamily="34" charset="0"/>
            </a:endParaRPr>
          </a:p>
        </p:txBody>
      </p:sp>
      <p:cxnSp>
        <p:nvCxnSpPr>
          <p:cNvPr id="23" name="Conector recto 22"/>
          <p:cNvCxnSpPr/>
          <p:nvPr/>
        </p:nvCxnSpPr>
        <p:spPr>
          <a:xfrm>
            <a:off x="4367439" y="2374218"/>
            <a:ext cx="0" cy="95885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Conector recto 23"/>
          <p:cNvCxnSpPr/>
          <p:nvPr/>
        </p:nvCxnSpPr>
        <p:spPr>
          <a:xfrm flipH="1">
            <a:off x="3072039" y="3333068"/>
            <a:ext cx="1294784" cy="1000015"/>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Conector recto 24"/>
          <p:cNvCxnSpPr/>
          <p:nvPr/>
        </p:nvCxnSpPr>
        <p:spPr>
          <a:xfrm flipH="1" flipV="1">
            <a:off x="4367439" y="3315409"/>
            <a:ext cx="1378566" cy="1017674"/>
          </a:xfrm>
          <a:prstGeom prst="line">
            <a:avLst/>
          </a:prstGeom>
        </p:spPr>
        <p:style>
          <a:lnRef idx="3">
            <a:schemeClr val="accent1"/>
          </a:lnRef>
          <a:fillRef idx="0">
            <a:schemeClr val="accent1"/>
          </a:fillRef>
          <a:effectRef idx="2">
            <a:schemeClr val="accent1"/>
          </a:effectRef>
          <a:fontRef idx="minor">
            <a:schemeClr val="tx1"/>
          </a:fontRef>
        </p:style>
      </p:cxnSp>
      <p:pic>
        <p:nvPicPr>
          <p:cNvPr id="26" name="Imagen 25"/>
          <p:cNvPicPr>
            <a:picLocks noChangeAspect="1"/>
          </p:cNvPicPr>
          <p:nvPr/>
        </p:nvPicPr>
        <p:blipFill>
          <a:blip r:embed="rId2"/>
          <a:stretch>
            <a:fillRect/>
          </a:stretch>
        </p:blipFill>
        <p:spPr>
          <a:xfrm>
            <a:off x="5269156" y="2816338"/>
            <a:ext cx="628649" cy="628649"/>
          </a:xfrm>
          <a:prstGeom prst="rect">
            <a:avLst/>
          </a:prstGeom>
        </p:spPr>
      </p:pic>
      <p:pic>
        <p:nvPicPr>
          <p:cNvPr id="27" name="Imagen 26"/>
          <p:cNvPicPr>
            <a:picLocks noChangeAspect="1"/>
          </p:cNvPicPr>
          <p:nvPr/>
        </p:nvPicPr>
        <p:blipFill>
          <a:blip r:embed="rId3"/>
          <a:stretch>
            <a:fillRect/>
          </a:stretch>
        </p:blipFill>
        <p:spPr>
          <a:xfrm>
            <a:off x="2290365" y="2794112"/>
            <a:ext cx="673099" cy="673099"/>
          </a:xfrm>
          <a:prstGeom prst="rect">
            <a:avLst/>
          </a:prstGeom>
        </p:spPr>
      </p:pic>
      <p:pic>
        <p:nvPicPr>
          <p:cNvPr id="28" name="Imagen 27"/>
          <p:cNvPicPr>
            <a:picLocks noChangeAspect="1"/>
          </p:cNvPicPr>
          <p:nvPr/>
        </p:nvPicPr>
        <p:blipFill>
          <a:blip r:embed="rId4"/>
          <a:stretch>
            <a:fillRect/>
          </a:stretch>
        </p:blipFill>
        <p:spPr>
          <a:xfrm>
            <a:off x="6561860" y="2504718"/>
            <a:ext cx="1191226" cy="1191226"/>
          </a:xfrm>
          <a:prstGeom prst="rect">
            <a:avLst/>
          </a:prstGeom>
        </p:spPr>
      </p:pic>
      <p:pic>
        <p:nvPicPr>
          <p:cNvPr id="29" name="Imagen 28"/>
          <p:cNvPicPr>
            <a:picLocks noChangeAspect="1"/>
          </p:cNvPicPr>
          <p:nvPr/>
        </p:nvPicPr>
        <p:blipFill>
          <a:blip r:embed="rId5"/>
          <a:stretch>
            <a:fillRect/>
          </a:stretch>
        </p:blipFill>
        <p:spPr>
          <a:xfrm>
            <a:off x="4162154" y="3910703"/>
            <a:ext cx="561138" cy="561138"/>
          </a:xfrm>
          <a:prstGeom prst="rect">
            <a:avLst/>
          </a:prstGeom>
        </p:spPr>
      </p:pic>
      <p:grpSp>
        <p:nvGrpSpPr>
          <p:cNvPr id="30" name="Grupo 29"/>
          <p:cNvGrpSpPr/>
          <p:nvPr/>
        </p:nvGrpSpPr>
        <p:grpSpPr>
          <a:xfrm>
            <a:off x="740251" y="1034655"/>
            <a:ext cx="3617415" cy="1107996"/>
            <a:chOff x="764437" y="1403281"/>
            <a:chExt cx="3022927" cy="1107996"/>
          </a:xfrm>
        </p:grpSpPr>
        <p:sp>
          <p:nvSpPr>
            <p:cNvPr id="31" name="4 Rectángulo"/>
            <p:cNvSpPr/>
            <p:nvPr/>
          </p:nvSpPr>
          <p:spPr>
            <a:xfrm>
              <a:off x="764437" y="1403281"/>
              <a:ext cx="154372" cy="1107996"/>
            </a:xfrm>
            <a:prstGeom prst="rect">
              <a:avLst/>
            </a:prstGeom>
            <a:noFill/>
            <a:ln>
              <a:noFill/>
            </a:ln>
          </p:spPr>
          <p:txBody>
            <a:bodyPr wrap="none" lIns="91440" tIns="45720" rIns="91440" bIns="45720">
              <a:spAutoFit/>
            </a:bodyPr>
            <a:lstStyle/>
            <a:p>
              <a:pPr algn="ctr"/>
              <a:endParaRPr lang="es-ES" sz="6600" b="1" dirty="0">
                <a:ln w="18000">
                  <a:noFill/>
                  <a:prstDash val="solid"/>
                  <a:miter lim="800000"/>
                </a:ln>
                <a:solidFill>
                  <a:srgbClr val="98288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2" name="5 CuadroTexto"/>
            <p:cNvSpPr txBox="1"/>
            <p:nvPr/>
          </p:nvSpPr>
          <p:spPr>
            <a:xfrm>
              <a:off x="1169601" y="1741835"/>
              <a:ext cx="2617763" cy="430887"/>
            </a:xfrm>
            <a:prstGeom prst="rect">
              <a:avLst/>
            </a:prstGeom>
            <a:noFill/>
          </p:spPr>
          <p:txBody>
            <a:bodyPr wrap="square" rtlCol="0" anchor="ctr" anchorCtr="0">
              <a:noAutofit/>
            </a:bodyPr>
            <a:lstStyle/>
            <a:p>
              <a:r>
                <a:rPr lang="es-CO" sz="2400" dirty="0" err="1">
                  <a:solidFill>
                    <a:srgbClr val="632678"/>
                  </a:solidFill>
                  <a:latin typeface="Arial" panose="020B0604020202020204" pitchFamily="34" charset="0"/>
                  <a:cs typeface="Arial" panose="020B0604020202020204" pitchFamily="34" charset="0"/>
                </a:rPr>
                <a:t>Feedback</a:t>
              </a:r>
              <a:endParaRPr lang="es-CO" sz="2400" dirty="0">
                <a:solidFill>
                  <a:srgbClr val="632678"/>
                </a:solidFill>
                <a:latin typeface="Arial" panose="020B0604020202020204" pitchFamily="34" charset="0"/>
                <a:cs typeface="Arial" panose="020B0604020202020204" pitchFamily="34" charset="0"/>
              </a:endParaRPr>
            </a:p>
          </p:txBody>
        </p:sp>
      </p:grpSp>
      <p:sp>
        <p:nvSpPr>
          <p:cNvPr id="33" name="Llamada rectangular redondeada 32"/>
          <p:cNvSpPr/>
          <p:nvPr/>
        </p:nvSpPr>
        <p:spPr>
          <a:xfrm>
            <a:off x="8660920" y="2109733"/>
            <a:ext cx="2577433" cy="1719968"/>
          </a:xfrm>
          <a:prstGeom prst="wedgeRoundRectCallout">
            <a:avLst>
              <a:gd name="adj1" fmla="val -13211"/>
              <a:gd name="adj2" fmla="val 43341"/>
              <a:gd name="adj3" fmla="val 16667"/>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solidFill>
                  <a:schemeClr val="bg1"/>
                </a:solidFill>
                <a:latin typeface="Arial" panose="020B0604020202020204" pitchFamily="34" charset="0"/>
                <a:cs typeface="Arial" panose="020B0604020202020204" pitchFamily="34" charset="0"/>
              </a:rPr>
              <a:t>El propósito del </a:t>
            </a:r>
            <a:r>
              <a:rPr lang="es-ES" altLang="en-US" sz="1400" dirty="0" err="1">
                <a:solidFill>
                  <a:schemeClr val="bg1"/>
                </a:solidFill>
                <a:latin typeface="Arial" panose="020B0604020202020204" pitchFamily="34" charset="0"/>
                <a:cs typeface="Arial" panose="020B0604020202020204" pitchFamily="34" charset="0"/>
              </a:rPr>
              <a:t>feedback</a:t>
            </a:r>
            <a:r>
              <a:rPr lang="es-ES" altLang="en-US" sz="1400" dirty="0">
                <a:solidFill>
                  <a:schemeClr val="bg1"/>
                </a:solidFill>
                <a:latin typeface="Arial" panose="020B0604020202020204" pitchFamily="34" charset="0"/>
                <a:cs typeface="Arial" panose="020B0604020202020204" pitchFamily="34" charset="0"/>
              </a:rPr>
              <a:t> es identificar hallazgos que puedan mejorar la siguiente retrospectiva .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s-ES" altLang="en-US" dirty="0"/>
              <a:t> </a:t>
            </a:r>
          </a:p>
        </p:txBody>
      </p:sp>
      <p:sp>
        <p:nvSpPr>
          <p:cNvPr id="5" name="Título 3"/>
          <p:cNvSpPr txBox="1"/>
          <p:nvPr/>
        </p:nvSpPr>
        <p:spPr>
          <a:xfrm>
            <a:off x="531652" y="437069"/>
            <a:ext cx="9445616" cy="560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700" b="1" dirty="0">
                <a:solidFill>
                  <a:srgbClr val="AD198D"/>
                </a:solidFill>
                <a:latin typeface="Arial" panose="020B0604020202020204" pitchFamily="34" charset="0"/>
                <a:cs typeface="Arial" panose="020B0604020202020204" pitchFamily="34" charset="0"/>
              </a:rPr>
              <a:t>8. </a:t>
            </a:r>
            <a:r>
              <a:rPr lang="es-ES" sz="2700" b="1" dirty="0" err="1">
                <a:solidFill>
                  <a:srgbClr val="AD198D"/>
                </a:solidFill>
                <a:latin typeface="Arial" panose="020B0604020202020204" pitchFamily="34" charset="0"/>
                <a:cs typeface="Arial" panose="020B0604020202020204" pitchFamily="34" charset="0"/>
              </a:rPr>
              <a:t>Tips</a:t>
            </a:r>
            <a:r>
              <a:rPr lang="es-ES" sz="2700" b="1" dirty="0">
                <a:solidFill>
                  <a:srgbClr val="AD198D"/>
                </a:solidFill>
                <a:latin typeface="Arial" panose="020B0604020202020204" pitchFamily="34" charset="0"/>
                <a:cs typeface="Arial" panose="020B0604020202020204" pitchFamily="34" charset="0"/>
              </a:rPr>
              <a:t> Para Facilitar una Retrospectiva</a:t>
            </a:r>
            <a:endParaRPr lang="es-CO" sz="2700" b="1" dirty="0">
              <a:solidFill>
                <a:srgbClr val="AD198D"/>
              </a:solidFill>
              <a:latin typeface="Arial" panose="020B0604020202020204" pitchFamily="34" charset="0"/>
              <a:cs typeface="Arial" panose="020B0604020202020204" pitchFamily="34" charset="0"/>
            </a:endParaRPr>
          </a:p>
        </p:txBody>
      </p:sp>
      <p:pic>
        <p:nvPicPr>
          <p:cNvPr id="8194" name="Picture 2" descr="ComposiciÃ³n colorida de consejos con diseÃ±o plano">
            <a:extLst>
              <a:ext uri="{FF2B5EF4-FFF2-40B4-BE49-F238E27FC236}">
                <a16:creationId xmlns:a16="http://schemas.microsoft.com/office/drawing/2014/main" id="{DC2B78B7-97B5-4340-9B38-79267C12D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6090" y="1838227"/>
            <a:ext cx="2912980" cy="291298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3C7DBDCE-4D4C-4F49-88F0-59F81E8B2D38}"/>
              </a:ext>
            </a:extLst>
          </p:cNvPr>
          <p:cNvSpPr txBox="1"/>
          <p:nvPr/>
        </p:nvSpPr>
        <p:spPr>
          <a:xfrm>
            <a:off x="762785" y="998066"/>
            <a:ext cx="6090501" cy="5078313"/>
          </a:xfrm>
          <a:prstGeom prst="rect">
            <a:avLst/>
          </a:prstGeom>
          <a:noFill/>
        </p:spPr>
        <p:txBody>
          <a:bodyPr wrap="square" rtlCol="0">
            <a:spAutoFit/>
          </a:bodyPr>
          <a:lstStyle/>
          <a:p>
            <a:pPr marL="285750" indent="-285750">
              <a:buFont typeface="Wingdings" panose="05000000000000000000" pitchFamily="2" charset="2"/>
              <a:buChar char="v"/>
            </a:pPr>
            <a:r>
              <a:rPr lang="es-CO" sz="1600" dirty="0"/>
              <a:t>No tomar posición de ningún lado, como facilitador usted es la persona mediadora de la situación por lo cual no es recomendable mostrarse a favor de alguien durante la sesión.</a:t>
            </a:r>
          </a:p>
          <a:p>
            <a:pPr marL="285750" indent="-285750">
              <a:buFont typeface="Wingdings" panose="05000000000000000000" pitchFamily="2" charset="2"/>
              <a:buChar char="v"/>
            </a:pPr>
            <a:r>
              <a:rPr lang="es-CO" sz="1600" dirty="0"/>
              <a:t>Seleccionar actividades según las situaciones presentadas durante la iteración, para que sea mas efectiva la retrospectiva es importante saber usar las herramientas según el propósito.</a:t>
            </a:r>
          </a:p>
          <a:p>
            <a:pPr marL="285750" indent="-285750">
              <a:buFont typeface="Wingdings" panose="05000000000000000000" pitchFamily="2" charset="2"/>
              <a:buChar char="v"/>
            </a:pPr>
            <a:r>
              <a:rPr lang="es-CO" sz="1600" dirty="0"/>
              <a:t>Ser facilitador en la aclaración y comunicación de las ideas, asegurarse que todos entiendan y puedan aportar desde sus puntos de vista.</a:t>
            </a:r>
          </a:p>
          <a:p>
            <a:pPr marL="285750" indent="-285750">
              <a:buFont typeface="Wingdings" panose="05000000000000000000" pitchFamily="2" charset="2"/>
              <a:buChar char="v"/>
            </a:pPr>
            <a:r>
              <a:rPr lang="es-CO" sz="1600" dirty="0"/>
              <a:t>Generar un buen ambiente. El facilitador debe tener la capacidad de propiciar la participación de todos, es fundamental escuchar las diferentes posiciones para encontrar las mejores soluciones.</a:t>
            </a:r>
          </a:p>
          <a:p>
            <a:pPr marL="285750" indent="-285750">
              <a:buFont typeface="Wingdings" panose="05000000000000000000" pitchFamily="2" charset="2"/>
              <a:buChar char="v"/>
            </a:pPr>
            <a:r>
              <a:rPr lang="es-CO" sz="1600" dirty="0"/>
              <a:t>Generar preguntas que ayuden al equipo en la autoevaluación sobre las situaciones presentadas, para que ellos mismos encuentren las respuestas. </a:t>
            </a:r>
          </a:p>
          <a:p>
            <a:pPr marL="285750" indent="-285750">
              <a:buFont typeface="Wingdings" panose="05000000000000000000" pitchFamily="2" charset="2"/>
              <a:buChar char="v"/>
            </a:pPr>
            <a:r>
              <a:rPr lang="es-CO" sz="1600" dirty="0"/>
              <a:t>Algunas actividades del plan de acción, necesitan capacidad del equipo, con lo cual es importante que estas actividades se agreguen al backlog y se estimen dentro de la planeación.</a:t>
            </a:r>
          </a:p>
          <a:p>
            <a:pPr marL="285750" indent="-285750">
              <a:buFont typeface="Wingdings" panose="05000000000000000000" pitchFamily="2" charset="2"/>
              <a:buChar char="v"/>
            </a:pPr>
            <a:endParaRPr lang="es-CO" dirty="0"/>
          </a:p>
          <a:p>
            <a:r>
              <a:rPr lang="es-CO" dirty="0"/>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3735" dirty="0">
              <a:solidFill>
                <a:schemeClr val="tx1"/>
              </a:solidFill>
            </a:endParaRPr>
          </a:p>
          <a:p>
            <a:pPr algn="ctr"/>
            <a:endParaRPr lang="es-CO" sz="3735" dirty="0">
              <a:solidFill>
                <a:schemeClr val="tx1"/>
              </a:solidFill>
            </a:endParaRPr>
          </a:p>
          <a:p>
            <a:pPr algn="ctr"/>
            <a:endParaRPr lang="es-CO" sz="3735" dirty="0">
              <a:solidFill>
                <a:schemeClr val="tx1"/>
              </a:solidFill>
            </a:endParaRPr>
          </a:p>
          <a:p>
            <a:pPr algn="ctr"/>
            <a:r>
              <a:rPr lang="es-CO" sz="3735" dirty="0">
                <a:solidFill>
                  <a:schemeClr val="tx1"/>
                </a:solidFill>
              </a:rPr>
              <a:t>Gracias</a:t>
            </a:r>
            <a:r>
              <a:rPr lang="es-CO" sz="4265" dirty="0">
                <a:solidFill>
                  <a:schemeClr val="tx1"/>
                </a:solidFill>
              </a:rPr>
              <a:t>.</a:t>
            </a:r>
          </a:p>
          <a:p>
            <a:pPr algn="ctr"/>
            <a:endParaRPr lang="es-ES" sz="4265" dirty="0">
              <a:solidFill>
                <a:schemeClr val="tx1"/>
              </a:solidFill>
            </a:endParaRPr>
          </a:p>
          <a:p>
            <a:pPr fontAlgn="base"/>
            <a:endParaRPr lang="es-ES" dirty="0">
              <a:solidFill>
                <a:schemeClr val="tx1"/>
              </a:solidFill>
            </a:endParaRPr>
          </a:p>
          <a:p>
            <a:pPr algn="ctr"/>
            <a:endParaRPr lang="es-CO" sz="4265" dirty="0">
              <a:solidFill>
                <a:srgbClr val="26478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54878"/>
            <a:ext cx="10515600" cy="1325563"/>
          </a:xfrm>
        </p:spPr>
        <p:txBody>
          <a:bodyPr>
            <a:normAutofit/>
          </a:bodyPr>
          <a:lstStyle/>
          <a:p>
            <a:r>
              <a:rPr lang="es-ES" sz="2700" b="1" dirty="0">
                <a:solidFill>
                  <a:srgbClr val="AD198D"/>
                </a:solidFill>
                <a:latin typeface="Arial" panose="020B0604020202020204" pitchFamily="34" charset="0"/>
                <a:cs typeface="Arial" panose="020B0604020202020204" pitchFamily="34" charset="0"/>
              </a:rPr>
              <a:t>1 Introducción</a:t>
            </a:r>
            <a:endParaRPr lang="es-CO" sz="2700" b="1" dirty="0">
              <a:solidFill>
                <a:srgbClr val="AD198D"/>
              </a:solidFill>
              <a:latin typeface="Arial" panose="020B0604020202020204" pitchFamily="34" charset="0"/>
              <a:cs typeface="Arial" panose="020B0604020202020204" pitchFamily="34" charset="0"/>
            </a:endParaRPr>
          </a:p>
        </p:txBody>
      </p:sp>
      <p:sp>
        <p:nvSpPr>
          <p:cNvPr id="6" name="CuadroTexto 5"/>
          <p:cNvSpPr txBox="1"/>
          <p:nvPr/>
        </p:nvSpPr>
        <p:spPr>
          <a:xfrm>
            <a:off x="1082181" y="2146310"/>
            <a:ext cx="9446002" cy="645160"/>
          </a:xfrm>
          <a:prstGeom prst="rect">
            <a:avLst/>
          </a:prstGeom>
          <a:noFill/>
        </p:spPr>
        <p:txBody>
          <a:bodyPr wrap="square" rtlCol="0">
            <a:spAutoFit/>
          </a:bodyPr>
          <a:lstStyle/>
          <a:p>
            <a:pPr lvl="1" algn="just"/>
            <a:endParaRPr lang="es-ES" dirty="0">
              <a:solidFill>
                <a:schemeClr val="accent1">
                  <a:lumMod val="75000"/>
                </a:schemeClr>
              </a:solidFill>
              <a:latin typeface="Arial" panose="020B0604020202020204" pitchFamily="34" charset="0"/>
              <a:cs typeface="Arial" panose="020B0604020202020204" pitchFamily="34" charset="0"/>
            </a:endParaRPr>
          </a:p>
          <a:p>
            <a:pPr marL="800100" lvl="1" indent="-342900">
              <a:buAutoNum type="arabicPeriod"/>
            </a:pPr>
            <a:endParaRPr lang="es-ES" dirty="0">
              <a:solidFill>
                <a:schemeClr val="accent1">
                  <a:lumMod val="75000"/>
                </a:schemeClr>
              </a:solidFill>
              <a:latin typeface="Arial" panose="020B0604020202020204" pitchFamily="34" charset="0"/>
              <a:cs typeface="Arial" panose="020B0604020202020204" pitchFamily="34" charset="0"/>
            </a:endParaRPr>
          </a:p>
        </p:txBody>
      </p:sp>
      <p:cxnSp>
        <p:nvCxnSpPr>
          <p:cNvPr id="3" name="Conector recto 2"/>
          <p:cNvCxnSpPr/>
          <p:nvPr/>
        </p:nvCxnSpPr>
        <p:spPr>
          <a:xfrm>
            <a:off x="622829" y="92585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Cuadro de texto 8"/>
          <p:cNvSpPr txBox="1"/>
          <p:nvPr/>
        </p:nvSpPr>
        <p:spPr>
          <a:xfrm>
            <a:off x="723148" y="925851"/>
            <a:ext cx="9805035" cy="2308324"/>
          </a:xfrm>
          <a:prstGeom prst="rect">
            <a:avLst/>
          </a:prstGeom>
          <a:noFill/>
        </p:spPr>
        <p:txBody>
          <a:bodyPr wrap="square" rtlCol="0">
            <a:spAutoFit/>
          </a:bodyPr>
          <a:lstStyle/>
          <a:p>
            <a:endParaRPr lang="es-ES" dirty="0"/>
          </a:p>
          <a:p>
            <a:r>
              <a:rPr lang="es-ES" dirty="0">
                <a:latin typeface="Arial" panose="020B0604020202020204" pitchFamily="34" charset="0"/>
                <a:cs typeface="Arial" panose="020B0604020202020204" pitchFamily="34" charset="0"/>
              </a:rPr>
              <a:t>Reunión donde el equipo ágil, revisa los resultados del trabajo en equipo y prácticas usadas durante la iteración, e identifican oportunidades de mejora de los cuales se generan planes de acción</a:t>
            </a:r>
            <a:endParaRPr lang="es-CO" dirty="0">
              <a:latin typeface="Arial" panose="020B0604020202020204" pitchFamily="34" charset="0"/>
              <a:cs typeface="Arial" panose="020B0604020202020204" pitchFamily="34" charset="0"/>
            </a:endParaRPr>
          </a:p>
          <a:p>
            <a:endParaRPr lang="es-ES" dirty="0"/>
          </a:p>
          <a:p>
            <a:r>
              <a:rPr lang="es-ES" dirty="0">
                <a:latin typeface="Arial" panose="020B0604020202020204" pitchFamily="34" charset="0"/>
                <a:cs typeface="Arial" panose="020B0604020202020204" pitchFamily="34" charset="0"/>
              </a:rPr>
              <a:t>La retrospectiva permite que el equipo analice su forma de trabajo y pueda tomar decisiones par asegurar un entrega de valor mas alta y de calidad a los usuarios.</a:t>
            </a:r>
          </a:p>
          <a:p>
            <a:pPr algn="just"/>
            <a:endParaRPr lang="es-ES" altLang="en-US" dirty="0">
              <a:solidFill>
                <a:srgbClr val="575756"/>
              </a:solidFill>
              <a:latin typeface="Arial" panose="020B0604020202020204" pitchFamily="34" charset="0"/>
              <a:cs typeface="Arial" panose="020B0604020202020204" pitchFamily="34" charset="0"/>
            </a:endParaRPr>
          </a:p>
        </p:txBody>
      </p:sp>
      <p:pic>
        <p:nvPicPr>
          <p:cNvPr id="10" name="Marcador de posición de contenido 9"/>
          <p:cNvPicPr>
            <a:picLocks noGrp="1" noChangeAspect="1"/>
          </p:cNvPicPr>
          <p:nvPr>
            <p:ph idx="1"/>
          </p:nvPr>
        </p:nvPicPr>
        <p:blipFill>
          <a:blip r:embed="rId2"/>
          <a:stretch>
            <a:fillRect/>
          </a:stretch>
        </p:blipFill>
        <p:spPr>
          <a:xfrm>
            <a:off x="1750073" y="3623826"/>
            <a:ext cx="7938135" cy="18662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70638" y="1312486"/>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36319" y="283429"/>
            <a:ext cx="7589075" cy="101730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2 Entradas y Salidas: </a:t>
            </a:r>
            <a:r>
              <a:rPr lang="es-ES" altLang="en-US" b="1" dirty="0" err="1">
                <a:solidFill>
                  <a:srgbClr val="AD198D"/>
                </a:solidFill>
                <a:latin typeface="Arial" panose="020B0604020202020204" pitchFamily="34" charset="0"/>
                <a:cs typeface="Arial" panose="020B0604020202020204" pitchFamily="34" charset="0"/>
              </a:rPr>
              <a:t>Iteration</a:t>
            </a:r>
            <a:r>
              <a:rPr lang="es-ES" altLang="en-US" b="1" dirty="0">
                <a:solidFill>
                  <a:srgbClr val="AD198D"/>
                </a:solidFill>
                <a:latin typeface="Arial" panose="020B0604020202020204" pitchFamily="34" charset="0"/>
                <a:cs typeface="Arial" panose="020B0604020202020204" pitchFamily="34" charset="0"/>
              </a:rPr>
              <a:t> </a:t>
            </a:r>
            <a:r>
              <a:rPr lang="es-ES" altLang="en-US" b="1" dirty="0" err="1">
                <a:solidFill>
                  <a:srgbClr val="AD198D"/>
                </a:solidFill>
                <a:latin typeface="Arial" panose="020B0604020202020204" pitchFamily="34" charset="0"/>
                <a:cs typeface="Arial" panose="020B0604020202020204" pitchFamily="34" charset="0"/>
              </a:rPr>
              <a:t>Retrospective</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3466" y="281231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y responsables</a:t>
            </a: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Disposición del equipo</a:t>
            </a:r>
          </a:p>
        </p:txBody>
      </p:sp>
      <p:sp>
        <p:nvSpPr>
          <p:cNvPr id="2" name="Rectángulo 1">
            <a:extLst>
              <a:ext uri="{FF2B5EF4-FFF2-40B4-BE49-F238E27FC236}">
                <a16:creationId xmlns:a16="http://schemas.microsoft.com/office/drawing/2014/main" id="{9332930B-2197-4042-B47D-D4652666E87D}"/>
              </a:ext>
            </a:extLst>
          </p:cNvPr>
          <p:cNvSpPr/>
          <p:nvPr/>
        </p:nvSpPr>
        <p:spPr>
          <a:xfrm>
            <a:off x="3549810" y="2940543"/>
            <a:ext cx="4623382" cy="584775"/>
          </a:xfrm>
          <a:prstGeom prst="rect">
            <a:avLst/>
          </a:prstGeom>
          <a:noFill/>
        </p:spPr>
        <p:txBody>
          <a:bodyPr wrap="none" lIns="91440" tIns="45720" rIns="91440" bIns="45720">
            <a:spAutoFit/>
          </a:bodyPr>
          <a:lstStyle/>
          <a:p>
            <a:pPr algn="ctr"/>
            <a:r>
              <a:rPr lang="es-ES" sz="3200" b="1"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Iteration</a:t>
            </a:r>
            <a:r>
              <a:rPr lang="es-ES" sz="32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Retrospectiva</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Hallazgos</a:t>
            </a:r>
            <a:endParaRPr lang="es-CO" dirty="0">
              <a:latin typeface="Arial" panose="020B0604020202020204" pitchFamily="34" charset="0"/>
              <a:cs typeface="Arial" panose="020B0604020202020204" pitchFamily="34" charset="0"/>
            </a:endParaRPr>
          </a:p>
        </p:txBody>
      </p:sp>
      <p:sp>
        <p:nvSpPr>
          <p:cNvPr id="16" name="Cuadro de texto 14">
            <a:extLst>
              <a:ext uri="{FF2B5EF4-FFF2-40B4-BE49-F238E27FC236}">
                <a16:creationId xmlns:a16="http://schemas.microsoft.com/office/drawing/2014/main" id="{4E21D9CD-CBEA-4534-8596-CC4A3416FF57}"/>
              </a:ext>
            </a:extLst>
          </p:cNvPr>
          <p:cNvSpPr txBox="1"/>
          <p:nvPr/>
        </p:nvSpPr>
        <p:spPr>
          <a:xfrm>
            <a:off x="1292497" y="5087993"/>
            <a:ext cx="7560945"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retrospectiva tiene una duración máxima de  1 y 1/2 hora para una </a:t>
            </a:r>
            <a:r>
              <a:rPr lang="es-ES" altLang="en-US" b="1" dirty="0" err="1">
                <a:solidFill>
                  <a:srgbClr val="575756"/>
                </a:solidFill>
                <a:latin typeface="Arial" panose="020B0604020202020204" pitchFamily="34" charset="0"/>
                <a:cs typeface="Arial" panose="020B0604020202020204" pitchFamily="34" charset="0"/>
              </a:rPr>
              <a:t>iteracion</a:t>
            </a:r>
            <a:r>
              <a:rPr lang="es-ES" altLang="en-US" b="1" dirty="0">
                <a:solidFill>
                  <a:srgbClr val="575756"/>
                </a:solidFill>
                <a:latin typeface="Arial" panose="020B0604020202020204" pitchFamily="34" charset="0"/>
                <a:cs typeface="Arial" panose="020B0604020202020204" pitchFamily="34" charset="0"/>
              </a:rPr>
              <a:t> de dos semanas. La facilita el Scrum Master.</a:t>
            </a:r>
          </a:p>
        </p:txBody>
      </p:sp>
      <p:sp>
        <p:nvSpPr>
          <p:cNvPr id="13"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393170" y="648333"/>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626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40483" y="1648335"/>
            <a:ext cx="2258892" cy="4900811"/>
          </a:xfrm>
          <a:prstGeom prst="rect">
            <a:avLst/>
          </a:prstGeom>
        </p:spPr>
      </p:pic>
      <p:sp>
        <p:nvSpPr>
          <p:cNvPr id="4" name="Título 3"/>
          <p:cNvSpPr>
            <a:spLocks noGrp="1"/>
          </p:cNvSpPr>
          <p:nvPr>
            <p:ph type="title"/>
          </p:nvPr>
        </p:nvSpPr>
        <p:spPr>
          <a:xfrm>
            <a:off x="645952" y="726816"/>
            <a:ext cx="9445616" cy="560997"/>
          </a:xfrm>
        </p:spPr>
        <p:txBody>
          <a:bodyPr>
            <a:normAutofit/>
          </a:bodyPr>
          <a:lstStyle/>
          <a:p>
            <a:r>
              <a:rPr lang="es-ES" sz="2700" b="1" dirty="0">
                <a:solidFill>
                  <a:srgbClr val="AD198D"/>
                </a:solidFill>
                <a:latin typeface="Arial" panose="020B0604020202020204" pitchFamily="34" charset="0"/>
                <a:cs typeface="Arial" panose="020B0604020202020204" pitchFamily="34" charset="0"/>
              </a:rPr>
              <a:t>3. ¿Por qué realizar una Retrospectiva?</a:t>
            </a:r>
            <a:endParaRPr lang="es-CO" sz="2700" b="1" dirty="0">
              <a:solidFill>
                <a:srgbClr val="AD198D"/>
              </a:solidFill>
              <a:latin typeface="Arial" panose="020B0604020202020204" pitchFamily="34" charset="0"/>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682995" y="2036619"/>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sp>
        <p:nvSpPr>
          <p:cNvPr id="8" name="Llamada rectangular 7"/>
          <p:cNvSpPr/>
          <p:nvPr/>
        </p:nvSpPr>
        <p:spPr>
          <a:xfrm>
            <a:off x="968991" y="1578072"/>
            <a:ext cx="2958861" cy="766324"/>
          </a:xfrm>
          <a:prstGeom prst="wedgeRectCallout">
            <a:avLst>
              <a:gd name="adj1" fmla="val 66667"/>
              <a:gd name="adj2" fmla="val 53197"/>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Mejora Continua</a:t>
            </a:r>
          </a:p>
        </p:txBody>
      </p:sp>
      <p:sp>
        <p:nvSpPr>
          <p:cNvPr id="16" name="Llamada rectangular 15"/>
          <p:cNvSpPr/>
          <p:nvPr/>
        </p:nvSpPr>
        <p:spPr>
          <a:xfrm>
            <a:off x="968987" y="2487281"/>
            <a:ext cx="2958861" cy="766324"/>
          </a:xfrm>
          <a:prstGeom prst="wedgeRectCallout">
            <a:avLst>
              <a:gd name="adj1" fmla="val 67589"/>
              <a:gd name="adj2" fmla="val -30507"/>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Escuchar al equipo </a:t>
            </a:r>
          </a:p>
        </p:txBody>
      </p:sp>
      <p:sp>
        <p:nvSpPr>
          <p:cNvPr id="17" name="Llamada rectangular 16"/>
          <p:cNvSpPr/>
          <p:nvPr/>
        </p:nvSpPr>
        <p:spPr>
          <a:xfrm>
            <a:off x="7491176" y="1572867"/>
            <a:ext cx="2958861" cy="766324"/>
          </a:xfrm>
          <a:prstGeom prst="wedgeRectCallout">
            <a:avLst>
              <a:gd name="adj1" fmla="val -74477"/>
              <a:gd name="adj2" fmla="val 35388"/>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Mejorar Comunicación</a:t>
            </a:r>
          </a:p>
        </p:txBody>
      </p:sp>
      <p:sp>
        <p:nvSpPr>
          <p:cNvPr id="18" name="Llamada rectangular 17"/>
          <p:cNvSpPr/>
          <p:nvPr/>
        </p:nvSpPr>
        <p:spPr>
          <a:xfrm>
            <a:off x="7491175" y="2487281"/>
            <a:ext cx="2958861" cy="766324"/>
          </a:xfrm>
          <a:prstGeom prst="wedgeRectCallout">
            <a:avLst>
              <a:gd name="adj1" fmla="val -69864"/>
              <a:gd name="adj2" fmla="val -18041"/>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Mejorar Clima Laboral</a:t>
            </a:r>
          </a:p>
        </p:txBody>
      </p:sp>
      <p:sp>
        <p:nvSpPr>
          <p:cNvPr id="19" name="Llamada rectangular 18"/>
          <p:cNvSpPr/>
          <p:nvPr/>
        </p:nvSpPr>
        <p:spPr>
          <a:xfrm>
            <a:off x="968987" y="3429000"/>
            <a:ext cx="2958861" cy="766324"/>
          </a:xfrm>
          <a:prstGeom prst="wedgeRectCallout">
            <a:avLst>
              <a:gd name="adj1" fmla="val 69895"/>
              <a:gd name="adj2" fmla="val -69688"/>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Afianzar equipo</a:t>
            </a:r>
          </a:p>
        </p:txBody>
      </p:sp>
      <p:sp>
        <p:nvSpPr>
          <p:cNvPr id="20" name="Llamada rectangular 19"/>
          <p:cNvSpPr/>
          <p:nvPr/>
        </p:nvSpPr>
        <p:spPr>
          <a:xfrm>
            <a:off x="7491175" y="3429000"/>
            <a:ext cx="2958861" cy="766324"/>
          </a:xfrm>
          <a:prstGeom prst="wedgeRectCallout">
            <a:avLst>
              <a:gd name="adj1" fmla="val -68019"/>
              <a:gd name="adj2" fmla="val -57221"/>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Empoderar al equipo</a:t>
            </a:r>
          </a:p>
        </p:txBody>
      </p:sp>
      <p:sp>
        <p:nvSpPr>
          <p:cNvPr id="12" name="Llamada rectangular 7"/>
          <p:cNvSpPr/>
          <p:nvPr/>
        </p:nvSpPr>
        <p:spPr>
          <a:xfrm>
            <a:off x="968987" y="4370955"/>
            <a:ext cx="2958861" cy="766324"/>
          </a:xfrm>
          <a:prstGeom prst="wedgeRectCallout">
            <a:avLst>
              <a:gd name="adj1" fmla="val 72063"/>
              <a:gd name="adj2" fmla="val -68020"/>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Asegurar la mejor entrega de valor</a:t>
            </a:r>
          </a:p>
        </p:txBody>
      </p:sp>
      <p:sp>
        <p:nvSpPr>
          <p:cNvPr id="13" name="Llamada rectangular 19"/>
          <p:cNvSpPr/>
          <p:nvPr/>
        </p:nvSpPr>
        <p:spPr>
          <a:xfrm>
            <a:off x="7491175" y="4370955"/>
            <a:ext cx="2958861" cy="766324"/>
          </a:xfrm>
          <a:prstGeom prst="wedgeRectCallout">
            <a:avLst>
              <a:gd name="adj1" fmla="val -68019"/>
              <a:gd name="adj2" fmla="val -57221"/>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Resaltar hechos positivos</a:t>
            </a:r>
          </a:p>
        </p:txBody>
      </p:sp>
      <p:sp>
        <p:nvSpPr>
          <p:cNvPr id="14" name="Llamada rectangular 7">
            <a:extLst>
              <a:ext uri="{FF2B5EF4-FFF2-40B4-BE49-F238E27FC236}">
                <a16:creationId xmlns:a16="http://schemas.microsoft.com/office/drawing/2014/main" id="{6392F0DF-AE1E-4437-9DB9-9FB90651DDCF}"/>
              </a:ext>
            </a:extLst>
          </p:cNvPr>
          <p:cNvSpPr/>
          <p:nvPr/>
        </p:nvSpPr>
        <p:spPr>
          <a:xfrm>
            <a:off x="968987" y="5312910"/>
            <a:ext cx="2958861" cy="766324"/>
          </a:xfrm>
          <a:prstGeom prst="wedgeRectCallout">
            <a:avLst>
              <a:gd name="adj1" fmla="val 72063"/>
              <a:gd name="adj2" fmla="val -68020"/>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Encontrar soluciones a situaciones no deseadas</a:t>
            </a:r>
          </a:p>
        </p:txBody>
      </p:sp>
      <p:sp>
        <p:nvSpPr>
          <p:cNvPr id="15" name="Llamada rectangular 19">
            <a:extLst>
              <a:ext uri="{FF2B5EF4-FFF2-40B4-BE49-F238E27FC236}">
                <a16:creationId xmlns:a16="http://schemas.microsoft.com/office/drawing/2014/main" id="{FCF7E6F5-6A87-4A39-B520-98F2C6B4D6DC}"/>
              </a:ext>
            </a:extLst>
          </p:cNvPr>
          <p:cNvSpPr/>
          <p:nvPr/>
        </p:nvSpPr>
        <p:spPr>
          <a:xfrm>
            <a:off x="7491174" y="5312910"/>
            <a:ext cx="2958861" cy="766324"/>
          </a:xfrm>
          <a:prstGeom prst="wedgeRectCallout">
            <a:avLst>
              <a:gd name="adj1" fmla="val -68019"/>
              <a:gd name="adj2" fmla="val -57221"/>
            </a:avLst>
          </a:prstGeom>
          <a:solidFill>
            <a:srgbClr val="63267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Crecimiento de las personas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adroTexto 16"/>
          <p:cNvSpPr txBox="1"/>
          <p:nvPr/>
        </p:nvSpPr>
        <p:spPr>
          <a:xfrm>
            <a:off x="1450220" y="1533122"/>
            <a:ext cx="2642004" cy="739058"/>
          </a:xfrm>
          <a:prstGeom prst="rect">
            <a:avLst/>
          </a:prstGeom>
          <a:noFill/>
          <a:ln>
            <a:solidFill>
              <a:srgbClr val="AD198D"/>
            </a:solidFill>
          </a:ln>
        </p:spPr>
        <p:txBody>
          <a:bodyPr wrap="square" rtlCol="0" anchor="ctr">
            <a:noAutofit/>
          </a:bodyPr>
          <a:lstStyle/>
          <a:p>
            <a:r>
              <a:rPr lang="es-ES" dirty="0">
                <a:solidFill>
                  <a:schemeClr val="accent1">
                    <a:lumMod val="75000"/>
                  </a:schemeClr>
                </a:solidFill>
                <a:latin typeface="Arial" panose="020B0604020202020204" pitchFamily="34" charset="0"/>
                <a:cs typeface="Arial" panose="020B0604020202020204" pitchFamily="34" charset="0"/>
              </a:rPr>
              <a:t>Preparación Escenario </a:t>
            </a:r>
          </a:p>
        </p:txBody>
      </p:sp>
      <p:sp>
        <p:nvSpPr>
          <p:cNvPr id="35" name="Rectángulo 34"/>
          <p:cNvSpPr/>
          <p:nvPr/>
        </p:nvSpPr>
        <p:spPr>
          <a:xfrm>
            <a:off x="645952" y="2695575"/>
            <a:ext cx="3446272" cy="3505199"/>
          </a:xfrm>
          <a:prstGeom prst="rect">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r>
              <a:rPr lang="es-ES" sz="1500" dirty="0">
                <a:solidFill>
                  <a:schemeClr val="tx1"/>
                </a:solidFill>
                <a:latin typeface="Arial" panose="020B0604020202020204" pitchFamily="34" charset="0"/>
                <a:cs typeface="Arial" panose="020B0604020202020204" pitchFamily="34" charset="0"/>
              </a:rPr>
              <a:t>Antes de iniciar una retrospectiva es importante que de acuerdo a las actividades que realizaran se preparen la herramientas, materiales y el sitio en el cual se llevara a cabo la sesión.</a:t>
            </a:r>
          </a:p>
          <a:p>
            <a:pPr algn="ctr" defTabSz="761365" eaLnBrk="0" fontAlgn="base" hangingPunct="0">
              <a:spcBef>
                <a:spcPct val="0"/>
              </a:spcBef>
              <a:spcAft>
                <a:spcPct val="0"/>
              </a:spcAft>
            </a:pPr>
            <a:endParaRPr lang="es-ES" sz="1500" dirty="0">
              <a:solidFill>
                <a:schemeClr val="tx1"/>
              </a:solidFill>
              <a:latin typeface="Arial" panose="020B0604020202020204" pitchFamily="34" charset="0"/>
              <a:cs typeface="Arial" panose="020B0604020202020204" pitchFamily="34" charset="0"/>
            </a:endParaRPr>
          </a:p>
        </p:txBody>
      </p:sp>
      <p:sp>
        <p:nvSpPr>
          <p:cNvPr id="4" name="Título 3"/>
          <p:cNvSpPr>
            <a:spLocks noGrp="1"/>
          </p:cNvSpPr>
          <p:nvPr>
            <p:ph type="title"/>
          </p:nvPr>
        </p:nvSpPr>
        <p:spPr>
          <a:xfrm>
            <a:off x="645952" y="726816"/>
            <a:ext cx="9445616" cy="560997"/>
          </a:xfrm>
        </p:spPr>
        <p:txBody>
          <a:bodyPr>
            <a:normAutofit/>
          </a:bodyPr>
          <a:lstStyle/>
          <a:p>
            <a:r>
              <a:rPr lang="es-ES" sz="2700" b="1" dirty="0">
                <a:solidFill>
                  <a:srgbClr val="AD198D"/>
                </a:solidFill>
                <a:latin typeface="Arial" panose="020B0604020202020204" pitchFamily="34" charset="0"/>
                <a:cs typeface="Arial" panose="020B0604020202020204" pitchFamily="34" charset="0"/>
              </a:rPr>
              <a:t>4. ¿Cómo preparar un Retrospectiva?</a:t>
            </a:r>
            <a:endParaRPr lang="es-CO" sz="2700" b="1" dirty="0">
              <a:solidFill>
                <a:srgbClr val="AD198D"/>
              </a:solidFill>
              <a:latin typeface="Arial" panose="020B0604020202020204" pitchFamily="34" charset="0"/>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28" name="Grupo 27"/>
          <p:cNvGrpSpPr/>
          <p:nvPr/>
        </p:nvGrpSpPr>
        <p:grpSpPr>
          <a:xfrm>
            <a:off x="506040" y="1533574"/>
            <a:ext cx="947706" cy="764655"/>
            <a:chOff x="923706" y="1883352"/>
            <a:chExt cx="947706" cy="764655"/>
          </a:xfrm>
        </p:grpSpPr>
        <p:sp>
          <p:nvSpPr>
            <p:cNvPr id="13" name="Redondear rectángulo de esquina sencilla 4"/>
            <p:cNvSpPr/>
            <p:nvPr/>
          </p:nvSpPr>
          <p:spPr>
            <a:xfrm rot="10800000">
              <a:off x="923706" y="1883352"/>
              <a:ext cx="947706" cy="751857"/>
            </a:xfrm>
            <a:custGeom>
              <a:avLst/>
              <a:gdLst>
                <a:gd name="connsiteX0" fmla="*/ 0 w 947706"/>
                <a:gd name="connsiteY0" fmla="*/ 0 h 776366"/>
                <a:gd name="connsiteX1" fmla="*/ 818309 w 947706"/>
                <a:gd name="connsiteY1" fmla="*/ 0 h 776366"/>
                <a:gd name="connsiteX2" fmla="*/ 947706 w 947706"/>
                <a:gd name="connsiteY2" fmla="*/ 129397 h 776366"/>
                <a:gd name="connsiteX3" fmla="*/ 947706 w 947706"/>
                <a:gd name="connsiteY3" fmla="*/ 776366 h 776366"/>
                <a:gd name="connsiteX4" fmla="*/ 0 w 947706"/>
                <a:gd name="connsiteY4" fmla="*/ 776366 h 776366"/>
                <a:gd name="connsiteX5" fmla="*/ 0 w 947706"/>
                <a:gd name="connsiteY5" fmla="*/ 0 h 776366"/>
                <a:gd name="connsiteX0-1" fmla="*/ 0 w 947706"/>
                <a:gd name="connsiteY0-2" fmla="*/ 0 h 776366"/>
                <a:gd name="connsiteX1-3" fmla="*/ 818309 w 947706"/>
                <a:gd name="connsiteY1-4" fmla="*/ 0 h 776366"/>
                <a:gd name="connsiteX2-5" fmla="*/ 947706 w 947706"/>
                <a:gd name="connsiteY2-6" fmla="*/ 129397 h 776366"/>
                <a:gd name="connsiteX3-7" fmla="*/ 924846 w 947706"/>
                <a:gd name="connsiteY3-8" fmla="*/ 776366 h 776366"/>
                <a:gd name="connsiteX4-9" fmla="*/ 0 w 947706"/>
                <a:gd name="connsiteY4-10" fmla="*/ 776366 h 776366"/>
                <a:gd name="connsiteX5-11" fmla="*/ 0 w 947706"/>
                <a:gd name="connsiteY5-12" fmla="*/ 0 h 776366"/>
                <a:gd name="connsiteX0-13" fmla="*/ 0 w 947706"/>
                <a:gd name="connsiteY0-14" fmla="*/ 0 h 776366"/>
                <a:gd name="connsiteX1-15" fmla="*/ 818309 w 947706"/>
                <a:gd name="connsiteY1-16" fmla="*/ 0 h 776366"/>
                <a:gd name="connsiteX2-17" fmla="*/ 947706 w 947706"/>
                <a:gd name="connsiteY2-18" fmla="*/ 129397 h 776366"/>
                <a:gd name="connsiteX3-19" fmla="*/ 901986 w 947706"/>
                <a:gd name="connsiteY3-20" fmla="*/ 768746 h 776366"/>
                <a:gd name="connsiteX4-21" fmla="*/ 0 w 947706"/>
                <a:gd name="connsiteY4-22" fmla="*/ 776366 h 776366"/>
                <a:gd name="connsiteX5-23" fmla="*/ 0 w 947706"/>
                <a:gd name="connsiteY5-24" fmla="*/ 0 h 776366"/>
                <a:gd name="connsiteX0-25" fmla="*/ 0 w 947706"/>
                <a:gd name="connsiteY0-26" fmla="*/ 0 h 776366"/>
                <a:gd name="connsiteX1-27" fmla="*/ 843709 w 947706"/>
                <a:gd name="connsiteY1-28" fmla="*/ 0 h 776366"/>
                <a:gd name="connsiteX2-29" fmla="*/ 947706 w 947706"/>
                <a:gd name="connsiteY2-30" fmla="*/ 129397 h 776366"/>
                <a:gd name="connsiteX3-31" fmla="*/ 901986 w 947706"/>
                <a:gd name="connsiteY3-32" fmla="*/ 768746 h 776366"/>
                <a:gd name="connsiteX4-33" fmla="*/ 0 w 947706"/>
                <a:gd name="connsiteY4-34" fmla="*/ 776366 h 776366"/>
                <a:gd name="connsiteX5-35" fmla="*/ 0 w 947706"/>
                <a:gd name="connsiteY5-36" fmla="*/ 0 h 776366"/>
                <a:gd name="connsiteX0-37" fmla="*/ 0 w 947706"/>
                <a:gd name="connsiteY0-38" fmla="*/ 0 h 776366"/>
                <a:gd name="connsiteX1-39" fmla="*/ 843709 w 947706"/>
                <a:gd name="connsiteY1-40" fmla="*/ 0 h 776366"/>
                <a:gd name="connsiteX2-41" fmla="*/ 947706 w 947706"/>
                <a:gd name="connsiteY2-42" fmla="*/ 116697 h 776366"/>
                <a:gd name="connsiteX3-43" fmla="*/ 901986 w 947706"/>
                <a:gd name="connsiteY3-44" fmla="*/ 768746 h 776366"/>
                <a:gd name="connsiteX4-45" fmla="*/ 0 w 947706"/>
                <a:gd name="connsiteY4-46" fmla="*/ 776366 h 776366"/>
                <a:gd name="connsiteX5-47" fmla="*/ 0 w 947706"/>
                <a:gd name="connsiteY5-48" fmla="*/ 0 h 776366"/>
                <a:gd name="connsiteX0-49" fmla="*/ 0 w 947706"/>
                <a:gd name="connsiteY0-50" fmla="*/ 0 h 776366"/>
                <a:gd name="connsiteX1-51" fmla="*/ 843709 w 947706"/>
                <a:gd name="connsiteY1-52" fmla="*/ 0 h 776366"/>
                <a:gd name="connsiteX2-53" fmla="*/ 947706 w 947706"/>
                <a:gd name="connsiteY2-54" fmla="*/ 116697 h 776366"/>
                <a:gd name="connsiteX3-55" fmla="*/ 940086 w 947706"/>
                <a:gd name="connsiteY3-56" fmla="*/ 743346 h 776366"/>
                <a:gd name="connsiteX4-57" fmla="*/ 0 w 947706"/>
                <a:gd name="connsiteY4-58" fmla="*/ 776366 h 776366"/>
                <a:gd name="connsiteX5-59" fmla="*/ 0 w 947706"/>
                <a:gd name="connsiteY5-60" fmla="*/ 0 h 776366"/>
                <a:gd name="connsiteX0-61" fmla="*/ 0 w 947706"/>
                <a:gd name="connsiteY0-62" fmla="*/ 0 h 790909"/>
                <a:gd name="connsiteX1-63" fmla="*/ 843709 w 947706"/>
                <a:gd name="connsiteY1-64" fmla="*/ 0 h 790909"/>
                <a:gd name="connsiteX2-65" fmla="*/ 947706 w 947706"/>
                <a:gd name="connsiteY2-66" fmla="*/ 116697 h 790909"/>
                <a:gd name="connsiteX3-67" fmla="*/ 921036 w 947706"/>
                <a:gd name="connsiteY3-68" fmla="*/ 790909 h 790909"/>
                <a:gd name="connsiteX4-69" fmla="*/ 0 w 947706"/>
                <a:gd name="connsiteY4-70" fmla="*/ 776366 h 790909"/>
                <a:gd name="connsiteX5-71" fmla="*/ 0 w 947706"/>
                <a:gd name="connsiteY5-72" fmla="*/ 0 h 790909"/>
                <a:gd name="connsiteX0-73" fmla="*/ 0 w 947706"/>
                <a:gd name="connsiteY0-74" fmla="*/ 0 h 804498"/>
                <a:gd name="connsiteX1-75" fmla="*/ 843709 w 947706"/>
                <a:gd name="connsiteY1-76" fmla="*/ 0 h 804498"/>
                <a:gd name="connsiteX2-77" fmla="*/ 947706 w 947706"/>
                <a:gd name="connsiteY2-78" fmla="*/ 116697 h 804498"/>
                <a:gd name="connsiteX3-79" fmla="*/ 946436 w 947706"/>
                <a:gd name="connsiteY3-80" fmla="*/ 804498 h 804498"/>
                <a:gd name="connsiteX4-81" fmla="*/ 0 w 947706"/>
                <a:gd name="connsiteY4-82" fmla="*/ 776366 h 804498"/>
                <a:gd name="connsiteX5-83" fmla="*/ 0 w 947706"/>
                <a:gd name="connsiteY5-84" fmla="*/ 0 h 804498"/>
                <a:gd name="connsiteX0-85" fmla="*/ 0 w 947706"/>
                <a:gd name="connsiteY0-86" fmla="*/ 0 h 804498"/>
                <a:gd name="connsiteX1-87" fmla="*/ 843709 w 947706"/>
                <a:gd name="connsiteY1-88" fmla="*/ 0 h 804498"/>
                <a:gd name="connsiteX2-89" fmla="*/ 947706 w 947706"/>
                <a:gd name="connsiteY2-90" fmla="*/ 116697 h 804498"/>
                <a:gd name="connsiteX3-91" fmla="*/ 946436 w 947706"/>
                <a:gd name="connsiteY3-92" fmla="*/ 804498 h 804498"/>
                <a:gd name="connsiteX4-93" fmla="*/ 0 w 947706"/>
                <a:gd name="connsiteY4-94" fmla="*/ 803545 h 804498"/>
                <a:gd name="connsiteX5-95" fmla="*/ 0 w 947706"/>
                <a:gd name="connsiteY5-96" fmla="*/ 0 h 8044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47706" h="804498">
                  <a:moveTo>
                    <a:pt x="0" y="0"/>
                  </a:moveTo>
                  <a:lnTo>
                    <a:pt x="843709" y="0"/>
                  </a:lnTo>
                  <a:cubicBezTo>
                    <a:pt x="915173" y="0"/>
                    <a:pt x="947706" y="45233"/>
                    <a:pt x="947706" y="116697"/>
                  </a:cubicBezTo>
                  <a:cubicBezTo>
                    <a:pt x="947283" y="345964"/>
                    <a:pt x="946859" y="575231"/>
                    <a:pt x="946436" y="804498"/>
                  </a:cubicBezTo>
                  <a:lnTo>
                    <a:pt x="0" y="80354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cs typeface="Arial" panose="020B0604020202020204" pitchFamily="34" charset="0"/>
              </a:endParaRPr>
            </a:p>
          </p:txBody>
        </p:sp>
        <p:sp>
          <p:nvSpPr>
            <p:cNvPr id="11" name="CuadroTexto 10"/>
            <p:cNvSpPr txBox="1"/>
            <p:nvPr/>
          </p:nvSpPr>
          <p:spPr>
            <a:xfrm>
              <a:off x="923706" y="1896151"/>
              <a:ext cx="947705" cy="751856"/>
            </a:xfrm>
            <a:prstGeom prst="rect">
              <a:avLst/>
            </a:prstGeom>
            <a:solidFill>
              <a:srgbClr val="26478D"/>
            </a:solidFill>
          </p:spPr>
          <p:txBody>
            <a:bodyPr wrap="none" rtlCol="0" anchor="ctr">
              <a:noAutofit/>
            </a:bodyPr>
            <a:lstStyle/>
            <a:p>
              <a:pPr algn="ctr"/>
              <a:r>
                <a:rPr lang="es-CO" sz="2800" b="1" dirty="0">
                  <a:solidFill>
                    <a:schemeClr val="bg1"/>
                  </a:solidFill>
                  <a:latin typeface="Arial" panose="020B0604020202020204" pitchFamily="34" charset="0"/>
                  <a:cs typeface="Arial" panose="020B0604020202020204" pitchFamily="34" charset="0"/>
                </a:rPr>
                <a:t>01</a:t>
              </a:r>
              <a:endParaRPr lang="es-CO" b="1" dirty="0">
                <a:solidFill>
                  <a:schemeClr val="bg1"/>
                </a:solidFill>
                <a:latin typeface="Arial" panose="020B0604020202020204" pitchFamily="34" charset="0"/>
                <a:cs typeface="Arial" panose="020B0604020202020204" pitchFamily="34" charset="0"/>
              </a:endParaRPr>
            </a:p>
          </p:txBody>
        </p:sp>
      </p:grpSp>
      <p:sp>
        <p:nvSpPr>
          <p:cNvPr id="26" name="Rectángulo 25"/>
          <p:cNvSpPr/>
          <p:nvPr/>
        </p:nvSpPr>
        <p:spPr>
          <a:xfrm>
            <a:off x="8860416" y="2551193"/>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cxnSp>
        <p:nvCxnSpPr>
          <p:cNvPr id="30" name="Conector recto 29"/>
          <p:cNvCxnSpPr/>
          <p:nvPr/>
        </p:nvCxnSpPr>
        <p:spPr>
          <a:xfrm flipH="1" flipV="1">
            <a:off x="4344450" y="2376103"/>
            <a:ext cx="24185" cy="410089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Pentágono 1"/>
          <p:cNvSpPr/>
          <p:nvPr/>
        </p:nvSpPr>
        <p:spPr>
          <a:xfrm>
            <a:off x="4811451" y="2005741"/>
            <a:ext cx="2130425" cy="790575"/>
          </a:xfrm>
          <a:prstGeom prst="homePlate">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Actividades</a:t>
            </a:r>
          </a:p>
        </p:txBody>
      </p:sp>
      <p:sp>
        <p:nvSpPr>
          <p:cNvPr id="8" name="Pentágono 7"/>
          <p:cNvSpPr/>
          <p:nvPr/>
        </p:nvSpPr>
        <p:spPr>
          <a:xfrm>
            <a:off x="4824021" y="3428696"/>
            <a:ext cx="2130425" cy="790575"/>
          </a:xfrm>
          <a:prstGeom prst="homePlate">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Herramientas y Sitio</a:t>
            </a:r>
          </a:p>
        </p:txBody>
      </p:sp>
      <p:sp>
        <p:nvSpPr>
          <p:cNvPr id="9" name="Pentágono 8"/>
          <p:cNvSpPr/>
          <p:nvPr/>
        </p:nvSpPr>
        <p:spPr>
          <a:xfrm>
            <a:off x="4811452" y="4936082"/>
            <a:ext cx="2130425" cy="790575"/>
          </a:xfrm>
          <a:prstGeom prst="homePlate">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bg1"/>
                </a:solidFill>
                <a:latin typeface="Arial" panose="020B0604020202020204" pitchFamily="34" charset="0"/>
                <a:cs typeface="Arial" panose="020B0604020202020204" pitchFamily="34" charset="0"/>
              </a:rPr>
              <a:t>Actividad de Preparación</a:t>
            </a:r>
          </a:p>
        </p:txBody>
      </p:sp>
      <p:sp>
        <p:nvSpPr>
          <p:cNvPr id="10" name="Proceso 9"/>
          <p:cNvSpPr/>
          <p:nvPr/>
        </p:nvSpPr>
        <p:spPr>
          <a:xfrm>
            <a:off x="7162959" y="1733626"/>
            <a:ext cx="4347752" cy="1295484"/>
          </a:xfrm>
          <a:prstGeom prst="flowChartProcess">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solidFill>
                  <a:schemeClr val="bg1"/>
                </a:solidFill>
                <a:latin typeface="Arial" panose="020B0604020202020204" pitchFamily="34" charset="0"/>
                <a:cs typeface="Arial" panose="020B0604020202020204" pitchFamily="34" charset="0"/>
              </a:rPr>
              <a:t>Se recomienda seleccionar las actividades de acuerdo a los hallazgos identificados durante la iteración. Por ejemplo si como SM observamos que el equipo no esta cumpliendo lo comprometido en la iteración las actividades deben ir orientadas hacia este tema.</a:t>
            </a:r>
          </a:p>
        </p:txBody>
      </p:sp>
      <p:sp>
        <p:nvSpPr>
          <p:cNvPr id="12" name="Proceso 11"/>
          <p:cNvSpPr/>
          <p:nvPr/>
        </p:nvSpPr>
        <p:spPr>
          <a:xfrm>
            <a:off x="7198296" y="3292282"/>
            <a:ext cx="4312415" cy="1063401"/>
          </a:xfrm>
          <a:prstGeom prst="flowChartProcess">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latin typeface="Arial" panose="020B0604020202020204" pitchFamily="34" charset="0"/>
                <a:cs typeface="Arial" panose="020B0604020202020204" pitchFamily="34" charset="0"/>
                <a:sym typeface="+mn-ea"/>
              </a:rPr>
              <a:t>De acuerdo a las actividades preparadas se debe contar con las herramientas y materiales necesarios para llevarlas a cabo en la sesión. El sitio debe contar con el suficiente espacio para ejecutar las actividades planeadas </a:t>
            </a:r>
          </a:p>
        </p:txBody>
      </p:sp>
      <p:sp>
        <p:nvSpPr>
          <p:cNvPr id="14" name="Proceso 13"/>
          <p:cNvSpPr/>
          <p:nvPr/>
        </p:nvSpPr>
        <p:spPr>
          <a:xfrm>
            <a:off x="7244650" y="4686526"/>
            <a:ext cx="4266061" cy="1376592"/>
          </a:xfrm>
          <a:prstGeom prst="flowChartProcess">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1365" eaLnBrk="0" fontAlgn="base" hangingPunct="0">
              <a:spcBef>
                <a:spcPct val="0"/>
              </a:spcBef>
              <a:spcAft>
                <a:spcPct val="0"/>
              </a:spcAft>
            </a:pPr>
            <a:r>
              <a:rPr lang="es-ES" altLang="en-US" sz="1400" dirty="0">
                <a:latin typeface="Arial" panose="020B0604020202020204" pitchFamily="34" charset="0"/>
                <a:cs typeface="Arial" panose="020B0604020202020204" pitchFamily="34" charset="0"/>
                <a:sym typeface="+mn-ea"/>
              </a:rPr>
              <a:t>Existen un sin numero de actividades que se pueden realizar al inicio de la retrospectiva para lo cual se recomienda ir al siguiente enlace y seleccionar la mas indicada. </a:t>
            </a:r>
            <a:endParaRPr lang="es-ES" sz="1400" dirty="0">
              <a:latin typeface="Arial" panose="020B0604020202020204" pitchFamily="34" charset="0"/>
              <a:cs typeface="Arial" panose="020B0604020202020204" pitchFamily="34" charset="0"/>
            </a:endParaRPr>
          </a:p>
          <a:p>
            <a:pPr algn="ctr" defTabSz="761365" eaLnBrk="0" fontAlgn="base" hangingPunct="0">
              <a:spcBef>
                <a:spcPct val="0"/>
              </a:spcBef>
              <a:spcAft>
                <a:spcPct val="0"/>
              </a:spcAft>
            </a:pPr>
            <a:r>
              <a:rPr lang="es-CO" sz="1400" dirty="0">
                <a:latin typeface="Arial" panose="020B0604020202020204" pitchFamily="34" charset="0"/>
                <a:cs typeface="Arial" panose="020B0604020202020204" pitchFamily="34" charset="0"/>
              </a:rPr>
              <a:t>Actividades de Preparación para retrospectiva </a:t>
            </a:r>
            <a:r>
              <a:rPr lang="es-CO" sz="14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aquí</a:t>
            </a:r>
            <a:r>
              <a:rPr lang="es-CO" sz="1400" dirty="0">
                <a:latin typeface="Arial" panose="020B0604020202020204" pitchFamily="34" charset="0"/>
                <a:cs typeface="Arial" panose="020B0604020202020204" pitchFamily="34" charset="0"/>
              </a:rPr>
              <a:t>.</a:t>
            </a:r>
          </a:p>
          <a:p>
            <a:pPr algn="ctr"/>
            <a:endParaRPr lang="es-ES" altLang="en-US" sz="1400" dirty="0">
              <a:solidFill>
                <a:schemeClr val="accent1">
                  <a:lumMod val="75000"/>
                </a:schemeClr>
              </a:solidFill>
              <a:latin typeface="Arial" panose="020B0604020202020204" pitchFamily="34" charset="0"/>
              <a:cs typeface="Arial" panose="020B0604020202020204" pitchFamily="34"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2700" b="1" dirty="0">
                <a:solidFill>
                  <a:srgbClr val="AD198D"/>
                </a:solidFill>
                <a:latin typeface="Arial" panose="020B0604020202020204" pitchFamily="34" charset="0"/>
                <a:cs typeface="Arial" panose="020B0604020202020204" pitchFamily="34" charset="0"/>
              </a:rPr>
              <a:t>4. Ejemplo de actividad Para Armar Escenario</a:t>
            </a:r>
            <a:endParaRPr lang="es-CO" sz="2700" b="1" dirty="0">
              <a:solidFill>
                <a:srgbClr val="AD198D"/>
              </a:solidFill>
              <a:latin typeface="Arial" panose="020B0604020202020204" pitchFamily="34" charset="0"/>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860416" y="2551193"/>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sp>
        <p:nvSpPr>
          <p:cNvPr id="5" name="Rectángulo 4">
            <a:extLst>
              <a:ext uri="{FF2B5EF4-FFF2-40B4-BE49-F238E27FC236}">
                <a16:creationId xmlns:a16="http://schemas.microsoft.com/office/drawing/2014/main" id="{3DF1B3C0-93AB-4D6B-946B-77BBCD5CBAE1}"/>
              </a:ext>
            </a:extLst>
          </p:cNvPr>
          <p:cNvSpPr/>
          <p:nvPr/>
        </p:nvSpPr>
        <p:spPr>
          <a:xfrm>
            <a:off x="1354372" y="1594162"/>
            <a:ext cx="6096000" cy="369332"/>
          </a:xfrm>
          <a:prstGeom prst="rect">
            <a:avLst/>
          </a:prstGeom>
        </p:spPr>
        <p:txBody>
          <a:bodyPr>
            <a:spAutoFit/>
          </a:bodyPr>
          <a:lstStyle/>
          <a:p>
            <a:pPr fontAlgn="base"/>
            <a:r>
              <a:rPr lang="es-CO" b="1" i="0" dirty="0">
                <a:solidFill>
                  <a:schemeClr val="accent1">
                    <a:lumMod val="75000"/>
                  </a:schemeClr>
                </a:solidFill>
                <a:effectLst/>
                <a:latin typeface="Droid Serif"/>
              </a:rPr>
              <a:t>Medidor de Proyecto con Caritas</a:t>
            </a:r>
          </a:p>
        </p:txBody>
      </p:sp>
      <p:sp>
        <p:nvSpPr>
          <p:cNvPr id="6" name="Bocadillo nube: nube 5">
            <a:extLst>
              <a:ext uri="{FF2B5EF4-FFF2-40B4-BE49-F238E27FC236}">
                <a16:creationId xmlns:a16="http://schemas.microsoft.com/office/drawing/2014/main" id="{5CC4E0C5-3237-4C74-9AF4-EB251A25152C}"/>
              </a:ext>
            </a:extLst>
          </p:cNvPr>
          <p:cNvSpPr/>
          <p:nvPr/>
        </p:nvSpPr>
        <p:spPr>
          <a:xfrm>
            <a:off x="5621572" y="1463776"/>
            <a:ext cx="4368265" cy="161926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600" b="1" dirty="0">
                <a:latin typeface="Arial" panose="020B0604020202020204" pitchFamily="34" charset="0"/>
                <a:cs typeface="Arial" panose="020B0604020202020204" pitchFamily="34" charset="0"/>
              </a:rPr>
              <a:t>Objetivo</a:t>
            </a:r>
            <a:r>
              <a:rPr lang="es-CO" sz="1600" dirty="0">
                <a:latin typeface="Arial" panose="020B0604020202020204" pitchFamily="34" charset="0"/>
                <a:cs typeface="Arial" panose="020B0604020202020204" pitchFamily="34" charset="0"/>
              </a:rPr>
              <a:t>: Identificar como se  sienten los integrantes del equipo con respecto al trabajo realizado en la iteración que termina </a:t>
            </a:r>
          </a:p>
        </p:txBody>
      </p:sp>
      <p:sp>
        <p:nvSpPr>
          <p:cNvPr id="7" name="CuadroTexto 6">
            <a:extLst>
              <a:ext uri="{FF2B5EF4-FFF2-40B4-BE49-F238E27FC236}">
                <a16:creationId xmlns:a16="http://schemas.microsoft.com/office/drawing/2014/main" id="{EF7C4F68-ECDE-4790-BD22-BF8B47E6C876}"/>
              </a:ext>
            </a:extLst>
          </p:cNvPr>
          <p:cNvSpPr txBox="1"/>
          <p:nvPr/>
        </p:nvSpPr>
        <p:spPr>
          <a:xfrm>
            <a:off x="859755" y="3138892"/>
            <a:ext cx="8761323" cy="2308324"/>
          </a:xfrm>
          <a:prstGeom prst="rect">
            <a:avLst/>
          </a:prstGeom>
          <a:noFill/>
        </p:spPr>
        <p:txBody>
          <a:bodyPr wrap="square" rtlCol="0">
            <a:spAutoFit/>
          </a:bodyPr>
          <a:lstStyle/>
          <a:p>
            <a:pPr fontAlgn="base"/>
            <a:r>
              <a:rPr lang="es-CO" dirty="0">
                <a:latin typeface="Arial" panose="020B0604020202020204" pitchFamily="34" charset="0"/>
                <a:cs typeface="Arial" panose="020B0604020202020204" pitchFamily="34" charset="0"/>
              </a:rPr>
              <a:t>En el tablero se dibujan las siguientes caritas</a:t>
            </a:r>
          </a:p>
          <a:p>
            <a:pPr fontAlgn="base"/>
            <a:r>
              <a:rPr lang="es-CO" dirty="0">
                <a:latin typeface="Arial" panose="020B0604020202020204" pitchFamily="34" charset="0"/>
                <a:cs typeface="Arial" panose="020B0604020202020204" pitchFamily="34" charset="0"/>
              </a:rPr>
              <a:t>Nervioso / estresado		Confundido</a:t>
            </a:r>
          </a:p>
          <a:p>
            <a:pPr fontAlgn="base"/>
            <a:endParaRPr lang="es-CO" dirty="0">
              <a:latin typeface="Arial" panose="020B0604020202020204" pitchFamily="34" charset="0"/>
              <a:cs typeface="Arial" panose="020B0604020202020204" pitchFamily="34" charset="0"/>
            </a:endParaRPr>
          </a:p>
          <a:p>
            <a:pPr fontAlgn="base"/>
            <a:r>
              <a:rPr lang="es-CO" dirty="0">
                <a:latin typeface="Arial" panose="020B0604020202020204" pitchFamily="34" charset="0"/>
                <a:cs typeface="Arial" panose="020B0604020202020204" pitchFamily="34" charset="0"/>
              </a:rPr>
              <a:t>Contento			Enojado</a:t>
            </a:r>
          </a:p>
          <a:p>
            <a:pPr fontAlgn="base"/>
            <a:endParaRPr lang="es-CO" dirty="0">
              <a:latin typeface="Arial" panose="020B0604020202020204" pitchFamily="34" charset="0"/>
              <a:cs typeface="Arial" panose="020B0604020202020204" pitchFamily="34" charset="0"/>
            </a:endParaRPr>
          </a:p>
          <a:p>
            <a:pPr fontAlgn="base"/>
            <a:r>
              <a:rPr lang="es-CO" dirty="0">
                <a:latin typeface="Arial" panose="020B0604020202020204" pitchFamily="34" charset="0"/>
                <a:cs typeface="Arial" panose="020B0604020202020204" pitchFamily="34" charset="0"/>
              </a:rPr>
              <a:t>Cada miembro del equipo indica con un voto con el estado que se identifica y al final esto nos da una visión de como el equipo se sintió durante la iteración que acaba de terminar.</a:t>
            </a:r>
            <a:endParaRPr lang="es-CO" dirty="0"/>
          </a:p>
        </p:txBody>
      </p:sp>
      <p:pic>
        <p:nvPicPr>
          <p:cNvPr id="4100" name="Picture 4" descr="Resultado de imagen para caritas estresado">
            <a:extLst>
              <a:ext uri="{FF2B5EF4-FFF2-40B4-BE49-F238E27FC236}">
                <a16:creationId xmlns:a16="http://schemas.microsoft.com/office/drawing/2014/main" id="{B89C33ED-C153-47D5-B414-76C0EC2FB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3096530" y="3424169"/>
            <a:ext cx="450581" cy="42589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tusimagenesde.com/wp-content/uploads/2014/10/imagenes-de-caritas-2.jpg">
            <a:extLst>
              <a:ext uri="{FF2B5EF4-FFF2-40B4-BE49-F238E27FC236}">
                <a16:creationId xmlns:a16="http://schemas.microsoft.com/office/drawing/2014/main" id="{1CB630D2-0AA8-4495-97B1-AF54D17BB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161" y="3905915"/>
            <a:ext cx="562519" cy="40041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sultado de imagen para caritas enojado">
            <a:extLst>
              <a:ext uri="{FF2B5EF4-FFF2-40B4-BE49-F238E27FC236}">
                <a16:creationId xmlns:a16="http://schemas.microsoft.com/office/drawing/2014/main" id="{4D82E9CE-0C73-45C1-A1B2-6BDAB74B5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868566" y="3905915"/>
            <a:ext cx="454868" cy="46116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Resultado de imagen para caritas confundico">
            <a:extLst>
              <a:ext uri="{FF2B5EF4-FFF2-40B4-BE49-F238E27FC236}">
                <a16:creationId xmlns:a16="http://schemas.microsoft.com/office/drawing/2014/main" id="{3864CAAF-43FE-4578-BB6D-D9890368E4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7892" y="3292221"/>
            <a:ext cx="622908" cy="622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1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uadroTexto 15"/>
          <p:cNvSpPr txBox="1"/>
          <p:nvPr/>
        </p:nvSpPr>
        <p:spPr>
          <a:xfrm>
            <a:off x="8102128" y="636736"/>
            <a:ext cx="2642004" cy="739058"/>
          </a:xfrm>
          <a:prstGeom prst="rect">
            <a:avLst/>
          </a:prstGeom>
          <a:noFill/>
          <a:ln>
            <a:solidFill>
              <a:srgbClr val="AD198D"/>
            </a:solidFill>
          </a:ln>
        </p:spPr>
        <p:txBody>
          <a:bodyPr wrap="square" rtlCol="0" anchor="ctr">
            <a:noAutofit/>
          </a:bodyPr>
          <a:lstStyle/>
          <a:p>
            <a:r>
              <a:rPr lang="en-US" dirty="0">
                <a:solidFill>
                  <a:schemeClr val="accent1">
                    <a:lumMod val="75000"/>
                  </a:schemeClr>
                </a:solidFill>
                <a:latin typeface="Arial" panose="020B0604020202020204" pitchFamily="34" charset="0"/>
                <a:cs typeface="Arial" panose="020B0604020202020204" pitchFamily="34" charset="0"/>
              </a:rPr>
              <a:t>Preparar el kit de </a:t>
            </a:r>
            <a:r>
              <a:rPr lang="en-US" dirty="0" err="1">
                <a:solidFill>
                  <a:schemeClr val="accent1">
                    <a:lumMod val="75000"/>
                  </a:schemeClr>
                </a:solidFill>
                <a:latin typeface="Arial" panose="020B0604020202020204" pitchFamily="34" charset="0"/>
                <a:cs typeface="Arial" panose="020B0604020202020204" pitchFamily="34" charset="0"/>
              </a:rPr>
              <a:t>Retrospectiva</a:t>
            </a:r>
            <a:endParaRPr lang="en-US" dirty="0">
              <a:solidFill>
                <a:schemeClr val="accent1">
                  <a:lumMod val="75000"/>
                </a:schemeClr>
              </a:solidFill>
              <a:latin typeface="Arial" panose="020B0604020202020204" pitchFamily="34" charset="0"/>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Redondear rectángulo de esquina sencilla 4"/>
          <p:cNvSpPr/>
          <p:nvPr/>
        </p:nvSpPr>
        <p:spPr>
          <a:xfrm rot="10800000">
            <a:off x="7154422" y="636736"/>
            <a:ext cx="947706" cy="751857"/>
          </a:xfrm>
          <a:custGeom>
            <a:avLst/>
            <a:gdLst>
              <a:gd name="connsiteX0" fmla="*/ 0 w 947706"/>
              <a:gd name="connsiteY0" fmla="*/ 0 h 776366"/>
              <a:gd name="connsiteX1" fmla="*/ 818309 w 947706"/>
              <a:gd name="connsiteY1" fmla="*/ 0 h 776366"/>
              <a:gd name="connsiteX2" fmla="*/ 947706 w 947706"/>
              <a:gd name="connsiteY2" fmla="*/ 129397 h 776366"/>
              <a:gd name="connsiteX3" fmla="*/ 947706 w 947706"/>
              <a:gd name="connsiteY3" fmla="*/ 776366 h 776366"/>
              <a:gd name="connsiteX4" fmla="*/ 0 w 947706"/>
              <a:gd name="connsiteY4" fmla="*/ 776366 h 776366"/>
              <a:gd name="connsiteX5" fmla="*/ 0 w 947706"/>
              <a:gd name="connsiteY5" fmla="*/ 0 h 776366"/>
              <a:gd name="connsiteX0-1" fmla="*/ 0 w 947706"/>
              <a:gd name="connsiteY0-2" fmla="*/ 0 h 776366"/>
              <a:gd name="connsiteX1-3" fmla="*/ 818309 w 947706"/>
              <a:gd name="connsiteY1-4" fmla="*/ 0 h 776366"/>
              <a:gd name="connsiteX2-5" fmla="*/ 947706 w 947706"/>
              <a:gd name="connsiteY2-6" fmla="*/ 129397 h 776366"/>
              <a:gd name="connsiteX3-7" fmla="*/ 924846 w 947706"/>
              <a:gd name="connsiteY3-8" fmla="*/ 776366 h 776366"/>
              <a:gd name="connsiteX4-9" fmla="*/ 0 w 947706"/>
              <a:gd name="connsiteY4-10" fmla="*/ 776366 h 776366"/>
              <a:gd name="connsiteX5-11" fmla="*/ 0 w 947706"/>
              <a:gd name="connsiteY5-12" fmla="*/ 0 h 776366"/>
              <a:gd name="connsiteX0-13" fmla="*/ 0 w 947706"/>
              <a:gd name="connsiteY0-14" fmla="*/ 0 h 776366"/>
              <a:gd name="connsiteX1-15" fmla="*/ 818309 w 947706"/>
              <a:gd name="connsiteY1-16" fmla="*/ 0 h 776366"/>
              <a:gd name="connsiteX2-17" fmla="*/ 947706 w 947706"/>
              <a:gd name="connsiteY2-18" fmla="*/ 129397 h 776366"/>
              <a:gd name="connsiteX3-19" fmla="*/ 901986 w 947706"/>
              <a:gd name="connsiteY3-20" fmla="*/ 768746 h 776366"/>
              <a:gd name="connsiteX4-21" fmla="*/ 0 w 947706"/>
              <a:gd name="connsiteY4-22" fmla="*/ 776366 h 776366"/>
              <a:gd name="connsiteX5-23" fmla="*/ 0 w 947706"/>
              <a:gd name="connsiteY5-24" fmla="*/ 0 h 776366"/>
              <a:gd name="connsiteX0-25" fmla="*/ 0 w 947706"/>
              <a:gd name="connsiteY0-26" fmla="*/ 0 h 776366"/>
              <a:gd name="connsiteX1-27" fmla="*/ 843709 w 947706"/>
              <a:gd name="connsiteY1-28" fmla="*/ 0 h 776366"/>
              <a:gd name="connsiteX2-29" fmla="*/ 947706 w 947706"/>
              <a:gd name="connsiteY2-30" fmla="*/ 129397 h 776366"/>
              <a:gd name="connsiteX3-31" fmla="*/ 901986 w 947706"/>
              <a:gd name="connsiteY3-32" fmla="*/ 768746 h 776366"/>
              <a:gd name="connsiteX4-33" fmla="*/ 0 w 947706"/>
              <a:gd name="connsiteY4-34" fmla="*/ 776366 h 776366"/>
              <a:gd name="connsiteX5-35" fmla="*/ 0 w 947706"/>
              <a:gd name="connsiteY5-36" fmla="*/ 0 h 776366"/>
              <a:gd name="connsiteX0-37" fmla="*/ 0 w 947706"/>
              <a:gd name="connsiteY0-38" fmla="*/ 0 h 776366"/>
              <a:gd name="connsiteX1-39" fmla="*/ 843709 w 947706"/>
              <a:gd name="connsiteY1-40" fmla="*/ 0 h 776366"/>
              <a:gd name="connsiteX2-41" fmla="*/ 947706 w 947706"/>
              <a:gd name="connsiteY2-42" fmla="*/ 116697 h 776366"/>
              <a:gd name="connsiteX3-43" fmla="*/ 901986 w 947706"/>
              <a:gd name="connsiteY3-44" fmla="*/ 768746 h 776366"/>
              <a:gd name="connsiteX4-45" fmla="*/ 0 w 947706"/>
              <a:gd name="connsiteY4-46" fmla="*/ 776366 h 776366"/>
              <a:gd name="connsiteX5-47" fmla="*/ 0 w 947706"/>
              <a:gd name="connsiteY5-48" fmla="*/ 0 h 776366"/>
              <a:gd name="connsiteX0-49" fmla="*/ 0 w 947706"/>
              <a:gd name="connsiteY0-50" fmla="*/ 0 h 776366"/>
              <a:gd name="connsiteX1-51" fmla="*/ 843709 w 947706"/>
              <a:gd name="connsiteY1-52" fmla="*/ 0 h 776366"/>
              <a:gd name="connsiteX2-53" fmla="*/ 947706 w 947706"/>
              <a:gd name="connsiteY2-54" fmla="*/ 116697 h 776366"/>
              <a:gd name="connsiteX3-55" fmla="*/ 940086 w 947706"/>
              <a:gd name="connsiteY3-56" fmla="*/ 743346 h 776366"/>
              <a:gd name="connsiteX4-57" fmla="*/ 0 w 947706"/>
              <a:gd name="connsiteY4-58" fmla="*/ 776366 h 776366"/>
              <a:gd name="connsiteX5-59" fmla="*/ 0 w 947706"/>
              <a:gd name="connsiteY5-60" fmla="*/ 0 h 776366"/>
              <a:gd name="connsiteX0-61" fmla="*/ 0 w 947706"/>
              <a:gd name="connsiteY0-62" fmla="*/ 0 h 790909"/>
              <a:gd name="connsiteX1-63" fmla="*/ 843709 w 947706"/>
              <a:gd name="connsiteY1-64" fmla="*/ 0 h 790909"/>
              <a:gd name="connsiteX2-65" fmla="*/ 947706 w 947706"/>
              <a:gd name="connsiteY2-66" fmla="*/ 116697 h 790909"/>
              <a:gd name="connsiteX3-67" fmla="*/ 921036 w 947706"/>
              <a:gd name="connsiteY3-68" fmla="*/ 790909 h 790909"/>
              <a:gd name="connsiteX4-69" fmla="*/ 0 w 947706"/>
              <a:gd name="connsiteY4-70" fmla="*/ 776366 h 790909"/>
              <a:gd name="connsiteX5-71" fmla="*/ 0 w 947706"/>
              <a:gd name="connsiteY5-72" fmla="*/ 0 h 790909"/>
              <a:gd name="connsiteX0-73" fmla="*/ 0 w 947706"/>
              <a:gd name="connsiteY0-74" fmla="*/ 0 h 804498"/>
              <a:gd name="connsiteX1-75" fmla="*/ 843709 w 947706"/>
              <a:gd name="connsiteY1-76" fmla="*/ 0 h 804498"/>
              <a:gd name="connsiteX2-77" fmla="*/ 947706 w 947706"/>
              <a:gd name="connsiteY2-78" fmla="*/ 116697 h 804498"/>
              <a:gd name="connsiteX3-79" fmla="*/ 946436 w 947706"/>
              <a:gd name="connsiteY3-80" fmla="*/ 804498 h 804498"/>
              <a:gd name="connsiteX4-81" fmla="*/ 0 w 947706"/>
              <a:gd name="connsiteY4-82" fmla="*/ 776366 h 804498"/>
              <a:gd name="connsiteX5-83" fmla="*/ 0 w 947706"/>
              <a:gd name="connsiteY5-84" fmla="*/ 0 h 804498"/>
              <a:gd name="connsiteX0-85" fmla="*/ 0 w 947706"/>
              <a:gd name="connsiteY0-86" fmla="*/ 0 h 804498"/>
              <a:gd name="connsiteX1-87" fmla="*/ 843709 w 947706"/>
              <a:gd name="connsiteY1-88" fmla="*/ 0 h 804498"/>
              <a:gd name="connsiteX2-89" fmla="*/ 947706 w 947706"/>
              <a:gd name="connsiteY2-90" fmla="*/ 116697 h 804498"/>
              <a:gd name="connsiteX3-91" fmla="*/ 946436 w 947706"/>
              <a:gd name="connsiteY3-92" fmla="*/ 804498 h 804498"/>
              <a:gd name="connsiteX4-93" fmla="*/ 0 w 947706"/>
              <a:gd name="connsiteY4-94" fmla="*/ 803545 h 804498"/>
              <a:gd name="connsiteX5-95" fmla="*/ 0 w 947706"/>
              <a:gd name="connsiteY5-96" fmla="*/ 0 h 8044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47706" h="804498">
                <a:moveTo>
                  <a:pt x="0" y="0"/>
                </a:moveTo>
                <a:lnTo>
                  <a:pt x="843709" y="0"/>
                </a:lnTo>
                <a:cubicBezTo>
                  <a:pt x="915173" y="0"/>
                  <a:pt x="947706" y="45233"/>
                  <a:pt x="947706" y="116697"/>
                </a:cubicBezTo>
                <a:cubicBezTo>
                  <a:pt x="947283" y="345964"/>
                  <a:pt x="946859" y="575231"/>
                  <a:pt x="946436" y="804498"/>
                </a:cubicBezTo>
                <a:lnTo>
                  <a:pt x="0" y="80354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Arial" panose="020B0604020202020204" pitchFamily="34" charset="0"/>
              <a:cs typeface="Arial" panose="020B0604020202020204" pitchFamily="34" charset="0"/>
            </a:endParaRPr>
          </a:p>
        </p:txBody>
      </p:sp>
      <p:sp>
        <p:nvSpPr>
          <p:cNvPr id="11" name="CuadroTexto 10"/>
          <p:cNvSpPr txBox="1"/>
          <p:nvPr/>
        </p:nvSpPr>
        <p:spPr>
          <a:xfrm>
            <a:off x="7154423" y="636737"/>
            <a:ext cx="947705" cy="751856"/>
          </a:xfrm>
          <a:prstGeom prst="rect">
            <a:avLst/>
          </a:prstGeom>
          <a:noFill/>
        </p:spPr>
        <p:txBody>
          <a:bodyPr wrap="none" rtlCol="0" anchor="ctr">
            <a:noAutofit/>
          </a:bodyPr>
          <a:lstStyle/>
          <a:p>
            <a:pPr algn="ctr"/>
            <a:r>
              <a:rPr lang="es-CO" sz="2800" b="1" dirty="0">
                <a:solidFill>
                  <a:schemeClr val="bg1"/>
                </a:solidFill>
                <a:latin typeface="Arial" panose="020B0604020202020204" pitchFamily="34" charset="0"/>
                <a:cs typeface="Arial" panose="020B0604020202020204" pitchFamily="34" charset="0"/>
              </a:rPr>
              <a:t>02</a:t>
            </a:r>
            <a:endParaRPr lang="es-CO" b="1" dirty="0">
              <a:solidFill>
                <a:schemeClr val="bg1"/>
              </a:solidFill>
              <a:latin typeface="Arial" panose="020B0604020202020204" pitchFamily="34" charset="0"/>
              <a:cs typeface="Arial" panose="020B0604020202020204" pitchFamily="34" charset="0"/>
            </a:endParaRPr>
          </a:p>
        </p:txBody>
      </p:sp>
      <p:graphicFrame>
        <p:nvGraphicFramePr>
          <p:cNvPr id="5" name="Diagrama 4"/>
          <p:cNvGraphicFramePr/>
          <p:nvPr/>
        </p:nvGraphicFramePr>
        <p:xfrm>
          <a:off x="940349" y="1463776"/>
          <a:ext cx="7685036" cy="5182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Título 3"/>
          <p:cNvSpPr txBox="1"/>
          <p:nvPr/>
        </p:nvSpPr>
        <p:spPr>
          <a:xfrm>
            <a:off x="645952" y="726816"/>
            <a:ext cx="9445616" cy="56099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s-ES" sz="2700" b="1" dirty="0">
                <a:solidFill>
                  <a:srgbClr val="AD198D"/>
                </a:solidFill>
                <a:latin typeface="Arial" panose="020B0604020202020204" pitchFamily="34" charset="0"/>
                <a:cs typeface="Arial" panose="020B0604020202020204" pitchFamily="34" charset="0"/>
              </a:rPr>
              <a:t>4. ¿Cómo preparar un Retrospectiva?</a:t>
            </a:r>
            <a:endParaRPr lang="es-CO" sz="2700" b="1" dirty="0">
              <a:solidFill>
                <a:srgbClr val="AD198D"/>
              </a:solidFill>
              <a:latin typeface="Arial" panose="020B0604020202020204" pitchFamily="34" charset="0"/>
              <a:cs typeface="Arial" panose="020B0604020202020204" pitchFamily="34" charset="0"/>
            </a:endParaRPr>
          </a:p>
        </p:txBody>
      </p:sp>
      <p:pic>
        <p:nvPicPr>
          <p:cNvPr id="2" name="Imagen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9498" y="2784143"/>
            <a:ext cx="2922693" cy="29226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531652" y="747136"/>
            <a:ext cx="9445616" cy="560997"/>
          </a:xfrm>
          <a:prstGeom prst="rect">
            <a:avLst/>
          </a:prstGeom>
        </p:spPr>
        <p:txBody>
          <a:bodyPr vert="horz" lIns="91440" tIns="45720" rIns="91440" bIns="45720" rtlCol="0" anchor="ctr">
            <a:normAutofit fontScale="95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700" b="1" dirty="0">
                <a:solidFill>
                  <a:srgbClr val="AD198D"/>
                </a:solidFill>
                <a:latin typeface="Arial" panose="020B0604020202020204" pitchFamily="34" charset="0"/>
                <a:cs typeface="Arial" panose="020B0604020202020204" pitchFamily="34" charset="0"/>
              </a:rPr>
              <a:t>5. ¿Cuál debería ser la agenda?</a:t>
            </a:r>
            <a:endParaRPr lang="es-CO" sz="2700" b="1" dirty="0">
              <a:solidFill>
                <a:srgbClr val="AD198D"/>
              </a:solidFill>
              <a:latin typeface="Arial" panose="020B0604020202020204" pitchFamily="34" charset="0"/>
              <a:cs typeface="Arial" panose="020B0604020202020204" pitchFamily="34" charset="0"/>
            </a:endParaRPr>
          </a:p>
        </p:txBody>
      </p:sp>
      <p:grpSp>
        <p:nvGrpSpPr>
          <p:cNvPr id="4" name="Grupo 3"/>
          <p:cNvGrpSpPr/>
          <p:nvPr/>
        </p:nvGrpSpPr>
        <p:grpSpPr>
          <a:xfrm>
            <a:off x="614709" y="1745227"/>
            <a:ext cx="653069" cy="415373"/>
            <a:chOff x="614709" y="1745227"/>
            <a:chExt cx="653069" cy="415373"/>
          </a:xfrm>
        </p:grpSpPr>
        <p:sp>
          <p:nvSpPr>
            <p:cNvPr id="5" name="Marcador de texto 7"/>
            <p:cNvSpPr txBox="1"/>
            <p:nvPr/>
          </p:nvSpPr>
          <p:spPr>
            <a:xfrm>
              <a:off x="614709" y="1745227"/>
              <a:ext cx="648492" cy="334063"/>
            </a:xfrm>
            <a:prstGeom prst="rect">
              <a:avLst/>
            </a:prstGeom>
          </p:spPr>
          <p:txBody>
            <a:bodyPr>
              <a:noAutofit/>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CO" sz="2800" dirty="0">
                  <a:solidFill>
                    <a:srgbClr val="BA2F7D"/>
                  </a:solidFill>
                </a:rPr>
                <a:t>01</a:t>
              </a:r>
            </a:p>
          </p:txBody>
        </p:sp>
        <p:cxnSp>
          <p:nvCxnSpPr>
            <p:cNvPr id="6" name="Conector recto 28"/>
            <p:cNvCxnSpPr/>
            <p:nvPr/>
          </p:nvCxnSpPr>
          <p:spPr>
            <a:xfrm>
              <a:off x="698027" y="2160600"/>
              <a:ext cx="56975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8" name="Marcador de texto 3"/>
          <p:cNvSpPr txBox="1"/>
          <p:nvPr/>
        </p:nvSpPr>
        <p:spPr>
          <a:xfrm>
            <a:off x="1644967" y="1777187"/>
            <a:ext cx="3924925" cy="334063"/>
          </a:xfrm>
          <a:prstGeom prst="rect">
            <a:avLst/>
          </a:prstGeom>
        </p:spPr>
        <p:txBody>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ES" sz="2400" dirty="0"/>
              <a:t>Contextualización y reglas</a:t>
            </a:r>
            <a:r>
              <a:rPr lang="es-ES" sz="1800" dirty="0"/>
              <a:t> </a:t>
            </a:r>
            <a:endParaRPr lang="es-CO" sz="1800" dirty="0"/>
          </a:p>
        </p:txBody>
      </p:sp>
      <p:sp>
        <p:nvSpPr>
          <p:cNvPr id="11" name="Marcador de texto 2"/>
          <p:cNvSpPr txBox="1"/>
          <p:nvPr/>
        </p:nvSpPr>
        <p:spPr>
          <a:xfrm>
            <a:off x="1668144" y="3132455"/>
            <a:ext cx="3924925" cy="417830"/>
          </a:xfrm>
          <a:prstGeom prst="rect">
            <a:avLst/>
          </a:prstGeom>
        </p:spPr>
        <p:txBody>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CO" sz="2400" dirty="0">
                <a:sym typeface="+mn-ea"/>
              </a:rPr>
              <a:t>Analizar hallazgos y oportunidades de mejora</a:t>
            </a:r>
            <a:endParaRPr lang="es-CO" sz="2400" dirty="0"/>
          </a:p>
          <a:p>
            <a:pPr defTabSz="913765">
              <a:defRPr/>
            </a:pPr>
            <a:endParaRPr lang="es-CO" sz="2400" dirty="0"/>
          </a:p>
          <a:p>
            <a:pPr defTabSz="913765">
              <a:defRPr/>
            </a:pPr>
            <a:endParaRPr lang="es-CO" sz="1400" dirty="0"/>
          </a:p>
        </p:txBody>
      </p:sp>
      <p:sp>
        <p:nvSpPr>
          <p:cNvPr id="18" name="Marcador de texto 2"/>
          <p:cNvSpPr txBox="1"/>
          <p:nvPr/>
        </p:nvSpPr>
        <p:spPr>
          <a:xfrm>
            <a:off x="1644968" y="4818791"/>
            <a:ext cx="3089506" cy="417844"/>
          </a:xfrm>
          <a:prstGeom prst="rect">
            <a:avLst/>
          </a:prstGeom>
        </p:spPr>
        <p:txBody>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3765" rtl="0" eaLnBrk="1" fontAlgn="auto" latinLnBrk="0" hangingPunct="1">
              <a:lnSpc>
                <a:spcPct val="90000"/>
              </a:lnSpc>
              <a:spcBef>
                <a:spcPts val="1000"/>
              </a:spcBef>
              <a:spcAft>
                <a:spcPts val="0"/>
              </a:spcAft>
              <a:buClrTx/>
              <a:buSzTx/>
              <a:buFont typeface="Arial" panose="020B0604020202020204" pitchFamily="34" charset="0"/>
              <a:buNone/>
              <a:defRPr/>
            </a:pPr>
            <a:r>
              <a:rPr kumimoji="0" lang="es-ES" sz="2400" b="0" i="0" u="none" strike="noStrike" kern="1200" cap="none" spc="0" normalizeH="0" baseline="0" noProof="0" dirty="0">
                <a:ln>
                  <a:noFill/>
                </a:ln>
                <a:solidFill>
                  <a:srgbClr val="575756"/>
                </a:solidFill>
                <a:effectLst/>
                <a:uLnTx/>
                <a:uFillTx/>
                <a:latin typeface="Arial" panose="020B0604020202020204" pitchFamily="34" charset="0"/>
                <a:cs typeface="Arial" panose="020B0604020202020204" pitchFamily="34" charset="0"/>
              </a:rPr>
              <a:t>Cerrar </a:t>
            </a:r>
            <a:r>
              <a:rPr lang="es-ES" sz="2400" dirty="0"/>
              <a:t>R</a:t>
            </a:r>
            <a:r>
              <a:rPr kumimoji="0" lang="es-ES" sz="2400" b="0" i="0" u="none" strike="noStrike" kern="1200" cap="none" spc="0" normalizeH="0" baseline="0" noProof="0" dirty="0" err="1">
                <a:ln>
                  <a:noFill/>
                </a:ln>
                <a:solidFill>
                  <a:srgbClr val="575756"/>
                </a:solidFill>
                <a:effectLst/>
                <a:uLnTx/>
                <a:uFillTx/>
                <a:latin typeface="Arial" panose="020B0604020202020204" pitchFamily="34" charset="0"/>
                <a:cs typeface="Arial" panose="020B0604020202020204" pitchFamily="34" charset="0"/>
              </a:rPr>
              <a:t>etrospectiva</a:t>
            </a:r>
            <a:endParaRPr kumimoji="0" lang="es-ES" altLang="es-CO" sz="1100" b="0" i="0" u="none" strike="noStrike" kern="1200" cap="none" spc="0" normalizeH="0" baseline="0" noProof="0" dirty="0">
              <a:ln>
                <a:noFill/>
              </a:ln>
              <a:solidFill>
                <a:srgbClr val="575756"/>
              </a:solidFill>
              <a:effectLst/>
              <a:uLnTx/>
              <a:uFillTx/>
              <a:latin typeface="Arial" panose="020B0604020202020204" pitchFamily="34" charset="0"/>
              <a:cs typeface="Arial" panose="020B0604020202020204" pitchFamily="34" charset="0"/>
            </a:endParaRPr>
          </a:p>
        </p:txBody>
      </p:sp>
      <p:sp>
        <p:nvSpPr>
          <p:cNvPr id="24" name="Marcador de texto 4"/>
          <p:cNvSpPr txBox="1"/>
          <p:nvPr/>
        </p:nvSpPr>
        <p:spPr>
          <a:xfrm>
            <a:off x="1613472" y="4115091"/>
            <a:ext cx="3383280" cy="405130"/>
          </a:xfrm>
          <a:prstGeom prst="rect">
            <a:avLst/>
          </a:prstGeom>
        </p:spPr>
        <p:txBody>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3765" rtl="0" eaLnBrk="1" fontAlgn="auto" latinLnBrk="0" hangingPunct="1">
              <a:lnSpc>
                <a:spcPct val="90000"/>
              </a:lnSpc>
              <a:spcBef>
                <a:spcPts val="1000"/>
              </a:spcBef>
              <a:spcAft>
                <a:spcPts val="0"/>
              </a:spcAft>
              <a:buClrTx/>
              <a:buSzTx/>
              <a:buFont typeface="Arial" panose="020B0604020202020204" pitchFamily="34" charset="0"/>
              <a:buNone/>
              <a:defRPr/>
            </a:pPr>
            <a:r>
              <a:rPr lang="es-ES" sz="2400" dirty="0"/>
              <a:t>Generar Acciones</a:t>
            </a:r>
            <a:endParaRPr kumimoji="0" lang="es-CO" sz="2400" b="0" i="0" u="none" strike="noStrike" kern="1200" cap="none" spc="0" normalizeH="0" baseline="0" noProof="0" dirty="0">
              <a:ln>
                <a:noFill/>
              </a:ln>
              <a:solidFill>
                <a:srgbClr val="575756"/>
              </a:solidFill>
              <a:effectLst/>
              <a:uLnTx/>
              <a:uFillTx/>
              <a:latin typeface="Arial" panose="020B0604020202020204" pitchFamily="34" charset="0"/>
              <a:cs typeface="Arial" panose="020B0604020202020204" pitchFamily="34" charset="0"/>
            </a:endParaRPr>
          </a:p>
        </p:txBody>
      </p:sp>
      <p:sp>
        <p:nvSpPr>
          <p:cNvPr id="25" name="Marcador de texto 4"/>
          <p:cNvSpPr txBox="1"/>
          <p:nvPr/>
        </p:nvSpPr>
        <p:spPr>
          <a:xfrm>
            <a:off x="1644968" y="5412468"/>
            <a:ext cx="3131616" cy="486857"/>
          </a:xfrm>
          <a:prstGeom prst="rect">
            <a:avLst/>
          </a:prstGeom>
        </p:spPr>
        <p:txBody>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3765" rtl="0" eaLnBrk="1" fontAlgn="auto" latinLnBrk="0" hangingPunct="1">
              <a:lnSpc>
                <a:spcPct val="90000"/>
              </a:lnSpc>
              <a:spcBef>
                <a:spcPts val="0"/>
              </a:spcBef>
              <a:spcAft>
                <a:spcPts val="0"/>
              </a:spcAft>
              <a:buClrTx/>
              <a:buSzTx/>
              <a:buFont typeface="Arial" panose="020B0604020202020204" pitchFamily="34" charset="0"/>
              <a:buNone/>
              <a:defRPr/>
            </a:pPr>
            <a:r>
              <a:rPr lang="es-ES" altLang="es-CO" sz="2400" dirty="0" err="1"/>
              <a:t>Tips</a:t>
            </a:r>
            <a:r>
              <a:rPr lang="es-ES" altLang="es-CO" sz="2400" dirty="0"/>
              <a:t> para facilitar retrospectiva</a:t>
            </a:r>
            <a:endParaRPr kumimoji="0" lang="es-ES" altLang="es-CO" sz="2400" b="0" i="0" u="none" strike="noStrike" kern="1200" cap="none" spc="0" normalizeH="0" baseline="0" noProof="0" dirty="0">
              <a:ln>
                <a:noFill/>
              </a:ln>
              <a:solidFill>
                <a:srgbClr val="575756"/>
              </a:solidFill>
              <a:effectLst/>
              <a:uLnTx/>
              <a:uFillTx/>
              <a:latin typeface="Arial" panose="020B0604020202020204" pitchFamily="34" charset="0"/>
              <a:cs typeface="Arial" panose="020B0604020202020204" pitchFamily="34" charset="0"/>
            </a:endParaRPr>
          </a:p>
        </p:txBody>
      </p:sp>
      <p:sp>
        <p:nvSpPr>
          <p:cNvPr id="26" name="Marcador de texto 3"/>
          <p:cNvSpPr txBox="1"/>
          <p:nvPr/>
        </p:nvSpPr>
        <p:spPr>
          <a:xfrm>
            <a:off x="1668145" y="2403605"/>
            <a:ext cx="4095750" cy="344170"/>
          </a:xfrm>
          <a:prstGeom prst="rect">
            <a:avLst/>
          </a:prstGeom>
        </p:spPr>
        <p:txBody>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ES" sz="2400" dirty="0"/>
              <a:t>Recolectar datos</a:t>
            </a:r>
          </a:p>
        </p:txBody>
      </p:sp>
      <p:grpSp>
        <p:nvGrpSpPr>
          <p:cNvPr id="28" name="Grupo 27"/>
          <p:cNvGrpSpPr/>
          <p:nvPr/>
        </p:nvGrpSpPr>
        <p:grpSpPr>
          <a:xfrm>
            <a:off x="617656" y="2353599"/>
            <a:ext cx="653069" cy="415373"/>
            <a:chOff x="614709" y="1745227"/>
            <a:chExt cx="653069" cy="415373"/>
          </a:xfrm>
        </p:grpSpPr>
        <p:sp>
          <p:nvSpPr>
            <p:cNvPr id="29" name="Marcador de texto 7"/>
            <p:cNvSpPr txBox="1"/>
            <p:nvPr/>
          </p:nvSpPr>
          <p:spPr>
            <a:xfrm>
              <a:off x="614709" y="1745227"/>
              <a:ext cx="648492" cy="334063"/>
            </a:xfrm>
            <a:prstGeom prst="rect">
              <a:avLst/>
            </a:prstGeom>
          </p:spPr>
          <p:txBody>
            <a:bodyPr>
              <a:noAutofit/>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CO" sz="2800" dirty="0">
                  <a:solidFill>
                    <a:srgbClr val="BA2F7D"/>
                  </a:solidFill>
                </a:rPr>
                <a:t>02</a:t>
              </a:r>
            </a:p>
          </p:txBody>
        </p:sp>
        <p:cxnSp>
          <p:nvCxnSpPr>
            <p:cNvPr id="30" name="Conector recto 28"/>
            <p:cNvCxnSpPr/>
            <p:nvPr/>
          </p:nvCxnSpPr>
          <p:spPr>
            <a:xfrm>
              <a:off x="698027" y="2160600"/>
              <a:ext cx="56975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4" name="Grupo 33"/>
          <p:cNvGrpSpPr/>
          <p:nvPr/>
        </p:nvGrpSpPr>
        <p:grpSpPr>
          <a:xfrm>
            <a:off x="645560" y="3294123"/>
            <a:ext cx="653069" cy="376638"/>
            <a:chOff x="600739" y="1663947"/>
            <a:chExt cx="653069" cy="376638"/>
          </a:xfrm>
        </p:grpSpPr>
        <p:sp>
          <p:nvSpPr>
            <p:cNvPr id="35" name="Marcador de texto 7"/>
            <p:cNvSpPr txBox="1"/>
            <p:nvPr/>
          </p:nvSpPr>
          <p:spPr>
            <a:xfrm>
              <a:off x="600739" y="1663947"/>
              <a:ext cx="648492" cy="334063"/>
            </a:xfrm>
            <a:prstGeom prst="rect">
              <a:avLst/>
            </a:prstGeom>
          </p:spPr>
          <p:txBody>
            <a:bodyPr>
              <a:noAutofit/>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CO" sz="2800" dirty="0">
                  <a:solidFill>
                    <a:srgbClr val="BA2F7D"/>
                  </a:solidFill>
                </a:rPr>
                <a:t>0</a:t>
              </a:r>
              <a:r>
                <a:rPr lang="es-ES" altLang="es-CO" sz="2800" dirty="0">
                  <a:solidFill>
                    <a:srgbClr val="BA2F7D"/>
                  </a:solidFill>
                </a:rPr>
                <a:t>3</a:t>
              </a:r>
            </a:p>
          </p:txBody>
        </p:sp>
        <p:cxnSp>
          <p:nvCxnSpPr>
            <p:cNvPr id="36" name="Conector recto 28"/>
            <p:cNvCxnSpPr/>
            <p:nvPr/>
          </p:nvCxnSpPr>
          <p:spPr>
            <a:xfrm>
              <a:off x="684057" y="2040585"/>
              <a:ext cx="56975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7" name="Grupo 36"/>
          <p:cNvGrpSpPr/>
          <p:nvPr/>
        </p:nvGrpSpPr>
        <p:grpSpPr>
          <a:xfrm>
            <a:off x="612420" y="4104848"/>
            <a:ext cx="653069" cy="415373"/>
            <a:chOff x="614709" y="1745227"/>
            <a:chExt cx="653069" cy="415373"/>
          </a:xfrm>
        </p:grpSpPr>
        <p:sp>
          <p:nvSpPr>
            <p:cNvPr id="38" name="Marcador de texto 7"/>
            <p:cNvSpPr txBox="1"/>
            <p:nvPr/>
          </p:nvSpPr>
          <p:spPr>
            <a:xfrm>
              <a:off x="614709" y="1745227"/>
              <a:ext cx="648492" cy="334063"/>
            </a:xfrm>
            <a:prstGeom prst="rect">
              <a:avLst/>
            </a:prstGeom>
          </p:spPr>
          <p:txBody>
            <a:bodyPr>
              <a:noAutofit/>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CO" sz="2800" dirty="0">
                  <a:solidFill>
                    <a:srgbClr val="BA2F7D"/>
                  </a:solidFill>
                </a:rPr>
                <a:t>0</a:t>
              </a:r>
              <a:r>
                <a:rPr lang="es-ES" altLang="es-CO" sz="2800" dirty="0">
                  <a:solidFill>
                    <a:srgbClr val="BA2F7D"/>
                  </a:solidFill>
                </a:rPr>
                <a:t>4</a:t>
              </a:r>
            </a:p>
          </p:txBody>
        </p:sp>
        <p:cxnSp>
          <p:nvCxnSpPr>
            <p:cNvPr id="39" name="Conector recto 28"/>
            <p:cNvCxnSpPr/>
            <p:nvPr/>
          </p:nvCxnSpPr>
          <p:spPr>
            <a:xfrm>
              <a:off x="698027" y="2160600"/>
              <a:ext cx="56975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0" name="Grupo 39"/>
          <p:cNvGrpSpPr/>
          <p:nvPr/>
        </p:nvGrpSpPr>
        <p:grpSpPr>
          <a:xfrm>
            <a:off x="645952" y="4821262"/>
            <a:ext cx="653069" cy="415373"/>
            <a:chOff x="614709" y="1745227"/>
            <a:chExt cx="653069" cy="415373"/>
          </a:xfrm>
        </p:grpSpPr>
        <p:sp>
          <p:nvSpPr>
            <p:cNvPr id="41" name="Marcador de texto 7"/>
            <p:cNvSpPr txBox="1"/>
            <p:nvPr/>
          </p:nvSpPr>
          <p:spPr>
            <a:xfrm>
              <a:off x="614709" y="1745227"/>
              <a:ext cx="648492" cy="334063"/>
            </a:xfrm>
            <a:prstGeom prst="rect">
              <a:avLst/>
            </a:prstGeom>
          </p:spPr>
          <p:txBody>
            <a:bodyPr>
              <a:noAutofit/>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CO" sz="2800" dirty="0">
                  <a:solidFill>
                    <a:srgbClr val="BA2F7D"/>
                  </a:solidFill>
                </a:rPr>
                <a:t>0</a:t>
              </a:r>
              <a:r>
                <a:rPr lang="es-ES" altLang="es-CO" sz="2800" dirty="0">
                  <a:solidFill>
                    <a:srgbClr val="BA2F7D"/>
                  </a:solidFill>
                </a:rPr>
                <a:t>5</a:t>
              </a:r>
            </a:p>
          </p:txBody>
        </p:sp>
        <p:cxnSp>
          <p:nvCxnSpPr>
            <p:cNvPr id="42" name="Conector recto 28"/>
            <p:cNvCxnSpPr/>
            <p:nvPr/>
          </p:nvCxnSpPr>
          <p:spPr>
            <a:xfrm>
              <a:off x="698027" y="2160600"/>
              <a:ext cx="56975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3" name="Grupo 42"/>
          <p:cNvGrpSpPr/>
          <p:nvPr/>
        </p:nvGrpSpPr>
        <p:grpSpPr>
          <a:xfrm>
            <a:off x="614709" y="5422030"/>
            <a:ext cx="653069" cy="415373"/>
            <a:chOff x="614709" y="1745227"/>
            <a:chExt cx="653069" cy="415373"/>
          </a:xfrm>
        </p:grpSpPr>
        <p:sp>
          <p:nvSpPr>
            <p:cNvPr id="44" name="Marcador de texto 7"/>
            <p:cNvSpPr txBox="1"/>
            <p:nvPr/>
          </p:nvSpPr>
          <p:spPr>
            <a:xfrm>
              <a:off x="614709" y="1745227"/>
              <a:ext cx="648492" cy="334063"/>
            </a:xfrm>
            <a:prstGeom prst="rect">
              <a:avLst/>
            </a:prstGeom>
          </p:spPr>
          <p:txBody>
            <a:bodyPr>
              <a:noAutofit/>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CO" sz="2800" dirty="0">
                  <a:solidFill>
                    <a:srgbClr val="BA2F7D"/>
                  </a:solidFill>
                </a:rPr>
                <a:t>0</a:t>
              </a:r>
              <a:r>
                <a:rPr lang="es-ES" altLang="es-CO" sz="2800" dirty="0">
                  <a:solidFill>
                    <a:srgbClr val="BA2F7D"/>
                  </a:solidFill>
                </a:rPr>
                <a:t>6</a:t>
              </a:r>
            </a:p>
          </p:txBody>
        </p:sp>
        <p:cxnSp>
          <p:nvCxnSpPr>
            <p:cNvPr id="45" name="Conector recto 28"/>
            <p:cNvCxnSpPr/>
            <p:nvPr/>
          </p:nvCxnSpPr>
          <p:spPr>
            <a:xfrm>
              <a:off x="698027" y="2160600"/>
              <a:ext cx="569751"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4" name="Marcador de texto 4"/>
          <p:cNvSpPr txBox="1"/>
          <p:nvPr/>
        </p:nvSpPr>
        <p:spPr>
          <a:xfrm>
            <a:off x="8238135" y="2991109"/>
            <a:ext cx="2299290" cy="417989"/>
          </a:xfrm>
          <a:prstGeom prst="rect">
            <a:avLst/>
          </a:prstGeom>
        </p:spPr>
        <p:txBody>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endParaRPr lang="es-CO" sz="1100" dirty="0"/>
          </a:p>
        </p:txBody>
      </p:sp>
      <p:sp>
        <p:nvSpPr>
          <p:cNvPr id="57" name="Marcador de texto 4"/>
          <p:cNvSpPr txBox="1"/>
          <p:nvPr/>
        </p:nvSpPr>
        <p:spPr>
          <a:xfrm>
            <a:off x="8242523" y="3221146"/>
            <a:ext cx="3469490" cy="658278"/>
          </a:xfrm>
          <a:prstGeom prst="rect">
            <a:avLst/>
          </a:prstGeom>
        </p:spPr>
        <p:txBody>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ES" sz="2400" dirty="0"/>
              <a:t> </a:t>
            </a:r>
            <a:endParaRPr lang="es-CO" sz="2400" dirty="0"/>
          </a:p>
        </p:txBody>
      </p:sp>
      <p:sp>
        <p:nvSpPr>
          <p:cNvPr id="31" name="Marcador de texto 4">
            <a:extLst>
              <a:ext uri="{FF2B5EF4-FFF2-40B4-BE49-F238E27FC236}">
                <a16:creationId xmlns:a16="http://schemas.microsoft.com/office/drawing/2014/main" id="{A0E8CF54-1474-45FC-AE7F-583641B81900}"/>
              </a:ext>
            </a:extLst>
          </p:cNvPr>
          <p:cNvSpPr txBox="1"/>
          <p:nvPr/>
        </p:nvSpPr>
        <p:spPr>
          <a:xfrm>
            <a:off x="8238135" y="1668829"/>
            <a:ext cx="3131616" cy="486857"/>
          </a:xfrm>
          <a:prstGeom prst="rect">
            <a:avLst/>
          </a:prstGeom>
        </p:spPr>
        <p:txBody>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3765" rtl="0" eaLnBrk="1" fontAlgn="auto" latinLnBrk="0" hangingPunct="1">
              <a:lnSpc>
                <a:spcPct val="90000"/>
              </a:lnSpc>
              <a:spcBef>
                <a:spcPts val="0"/>
              </a:spcBef>
              <a:spcAft>
                <a:spcPts val="0"/>
              </a:spcAft>
              <a:buClrTx/>
              <a:buSzTx/>
              <a:buFont typeface="Arial" panose="020B0604020202020204" pitchFamily="34" charset="0"/>
              <a:buNone/>
              <a:defRPr/>
            </a:pPr>
            <a:r>
              <a:rPr kumimoji="0" lang="es-ES" altLang="es-CO" sz="2400" b="0" i="0" u="none" strike="noStrike" kern="1200" cap="none" spc="0" normalizeH="0" baseline="0" noProof="0" dirty="0" err="1">
                <a:ln>
                  <a:noFill/>
                </a:ln>
                <a:solidFill>
                  <a:srgbClr val="575756"/>
                </a:solidFill>
                <a:effectLst/>
                <a:uLnTx/>
                <a:uFillTx/>
                <a:latin typeface="Arial" panose="020B0604020202020204" pitchFamily="34" charset="0"/>
                <a:cs typeface="Arial" panose="020B0604020202020204" pitchFamily="34" charset="0"/>
              </a:rPr>
              <a:t>Feedback</a:t>
            </a:r>
            <a:endParaRPr kumimoji="0" lang="es-ES" altLang="es-CO" sz="2400" b="0" i="0" u="none" strike="noStrike" kern="1200" cap="none" spc="0" normalizeH="0" baseline="0" noProof="0" dirty="0">
              <a:ln>
                <a:noFill/>
              </a:ln>
              <a:solidFill>
                <a:srgbClr val="575756"/>
              </a:solidFill>
              <a:effectLst/>
              <a:uLnTx/>
              <a:uFillTx/>
              <a:latin typeface="Arial" panose="020B0604020202020204" pitchFamily="34" charset="0"/>
              <a:cs typeface="Arial" panose="020B0604020202020204" pitchFamily="34" charset="0"/>
            </a:endParaRPr>
          </a:p>
        </p:txBody>
      </p:sp>
      <p:sp>
        <p:nvSpPr>
          <p:cNvPr id="32" name="Marcador de texto 7">
            <a:extLst>
              <a:ext uri="{FF2B5EF4-FFF2-40B4-BE49-F238E27FC236}">
                <a16:creationId xmlns:a16="http://schemas.microsoft.com/office/drawing/2014/main" id="{F0916FC5-25C6-4A86-90E2-7B8E6032CF17}"/>
              </a:ext>
            </a:extLst>
          </p:cNvPr>
          <p:cNvSpPr txBox="1"/>
          <p:nvPr/>
        </p:nvSpPr>
        <p:spPr>
          <a:xfrm>
            <a:off x="7356445" y="1614695"/>
            <a:ext cx="648492" cy="334063"/>
          </a:xfrm>
          <a:prstGeom prst="rect">
            <a:avLst/>
          </a:prstGeom>
        </p:spPr>
        <p:txBody>
          <a:bodyPr>
            <a:noAutofit/>
          </a:bodyPr>
          <a:lstStyle>
            <a:lvl1pPr marL="0" indent="0" algn="l" defTabSz="913765" rtl="0" eaLnBrk="1" latinLnBrk="0" hangingPunct="1">
              <a:lnSpc>
                <a:spcPct val="90000"/>
              </a:lnSpc>
              <a:spcBef>
                <a:spcPts val="1000"/>
              </a:spcBef>
              <a:buFont typeface="Arial" panose="020B0604020202020204" pitchFamily="34" charset="0"/>
              <a:buNone/>
              <a:defRPr sz="1865" b="0" i="0" kern="1200">
                <a:solidFill>
                  <a:srgbClr val="575756"/>
                </a:solidFill>
                <a:latin typeface="Arial" panose="020B0604020202020204" pitchFamily="34" charset="0"/>
                <a:ea typeface="Arial" panose="020B0604020202020204" pitchFamily="34" charset="0"/>
                <a:cs typeface="Arial" panose="020B0604020202020204" pitchFamily="34" charset="0"/>
              </a:defRPr>
            </a:lvl1pPr>
            <a:lvl2pPr marL="10795" indent="0" algn="l" defTabSz="913765" rtl="0" eaLnBrk="1" latinLnBrk="0" hangingPunct="1">
              <a:lnSpc>
                <a:spcPct val="90000"/>
              </a:lnSpc>
              <a:spcBef>
                <a:spcPts val="500"/>
              </a:spcBef>
              <a:buFont typeface="Arial" panose="020B0604020202020204" pitchFamily="34" charset="0"/>
              <a:buNone/>
              <a:defRPr sz="1600" kern="1200">
                <a:solidFill>
                  <a:srgbClr val="575756"/>
                </a:solidFill>
                <a:latin typeface="Arial" panose="020B0604020202020204" pitchFamily="34" charset="0"/>
                <a:ea typeface="Arial" panose="020B0604020202020204" pitchFamily="34" charset="0"/>
                <a:cs typeface="Arial" panose="020B0604020202020204" pitchFamily="34" charset="0"/>
              </a:defRPr>
            </a:lvl2pPr>
            <a:lvl3pPr marL="243205" indent="-220345" algn="l" defTabSz="913765" rtl="0" eaLnBrk="1" latinLnBrk="0" hangingPunct="1">
              <a:lnSpc>
                <a:spcPct val="90000"/>
              </a:lnSpc>
              <a:spcBef>
                <a:spcPts val="500"/>
              </a:spcBef>
              <a:buFont typeface="Arial" panose="020B0604020202020204" pitchFamily="34" charset="0"/>
              <a:buChar char="•"/>
              <a:defRPr sz="1600" b="1" kern="1200">
                <a:solidFill>
                  <a:srgbClr val="575756"/>
                </a:solidFill>
                <a:latin typeface="Arial" panose="020B0604020202020204" pitchFamily="34" charset="0"/>
                <a:ea typeface="Arial" panose="020B0604020202020204" pitchFamily="34" charset="0"/>
                <a:cs typeface="Arial" panose="020B0604020202020204" pitchFamily="34" charset="0"/>
              </a:defRPr>
            </a:lvl3pPr>
            <a:lvl4pPr marL="474345" indent="-230505" algn="l" defTabSz="913765" rtl="0" eaLnBrk="1" latinLnBrk="0" hangingPunct="1">
              <a:lnSpc>
                <a:spcPct val="90000"/>
              </a:lnSpc>
              <a:spcBef>
                <a:spcPts val="500"/>
              </a:spcBef>
              <a:buFont typeface=".AppleSystemUIFont" charset="-12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4pPr>
            <a:lvl5pPr marL="717550" indent="-220345" algn="l" defTabSz="913765" rtl="0" eaLnBrk="1" latinLnBrk="0" hangingPunct="1">
              <a:lnSpc>
                <a:spcPct val="90000"/>
              </a:lnSpc>
              <a:spcBef>
                <a:spcPts val="500"/>
              </a:spcBef>
              <a:buFont typeface="Arial" panose="020B0604020202020204" pitchFamily="34" charset="0"/>
              <a:buChar char="•"/>
              <a:defRPr sz="1400" kern="1200">
                <a:solidFill>
                  <a:srgbClr val="575756"/>
                </a:solidFill>
                <a:latin typeface="Arial" panose="020B0604020202020204" pitchFamily="34" charset="0"/>
                <a:ea typeface="Arial" panose="020B0604020202020204" pitchFamily="34" charset="0"/>
                <a:cs typeface="Arial" panose="020B0604020202020204" pitchFamily="34" charset="0"/>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3765">
              <a:defRPr/>
            </a:pPr>
            <a:r>
              <a:rPr lang="es-CO" sz="2800" dirty="0">
                <a:solidFill>
                  <a:srgbClr val="BA2F7D"/>
                </a:solidFill>
              </a:rPr>
              <a:t>0</a:t>
            </a:r>
            <a:r>
              <a:rPr lang="es-ES" sz="2800" dirty="0">
                <a:solidFill>
                  <a:srgbClr val="BA2F7D"/>
                </a:solidFill>
              </a:rPr>
              <a:t>7</a:t>
            </a:r>
            <a:endParaRPr lang="es-ES" altLang="es-CO" sz="2800" dirty="0">
              <a:solidFill>
                <a:srgbClr val="BA2F7D"/>
              </a:solidFill>
            </a:endParaRPr>
          </a:p>
        </p:txBody>
      </p:sp>
      <p:cxnSp>
        <p:nvCxnSpPr>
          <p:cNvPr id="33" name="Conector recto 28">
            <a:extLst>
              <a:ext uri="{FF2B5EF4-FFF2-40B4-BE49-F238E27FC236}">
                <a16:creationId xmlns:a16="http://schemas.microsoft.com/office/drawing/2014/main" id="{246AFE9C-CE01-43D4-86EA-A5986F5A89C8}"/>
              </a:ext>
            </a:extLst>
          </p:cNvPr>
          <p:cNvCxnSpPr/>
          <p:nvPr/>
        </p:nvCxnSpPr>
        <p:spPr>
          <a:xfrm>
            <a:off x="7439763" y="2030068"/>
            <a:ext cx="569751"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8604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2072</Words>
  <Application>Microsoft Office PowerPoint</Application>
  <PresentationFormat>Panorámica</PresentationFormat>
  <Paragraphs>235</Paragraphs>
  <Slides>22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Calibri</vt:lpstr>
      <vt:lpstr>Calibri Light</vt:lpstr>
      <vt:lpstr>Candara</vt:lpstr>
      <vt:lpstr>Droid Serif</vt:lpstr>
      <vt:lpstr>Wingdings</vt:lpstr>
      <vt:lpstr>Tema de Office</vt:lpstr>
      <vt:lpstr>Guía Retrospectiva</vt:lpstr>
      <vt:lpstr>Índice</vt:lpstr>
      <vt:lpstr>1 Introducción</vt:lpstr>
      <vt:lpstr>Presentación de PowerPoint</vt:lpstr>
      <vt:lpstr>3. ¿Por qué realizar una Retrospectiva?</vt:lpstr>
      <vt:lpstr>4. ¿Cómo preparar un Retrospectiva?</vt:lpstr>
      <vt:lpstr>4. Ejemplo de actividad Para Armar Escenario</vt:lpstr>
      <vt:lpstr>Presentación de PowerPoint</vt:lpstr>
      <vt:lpstr>Presentación de PowerPoint</vt:lpstr>
      <vt:lpstr>Presentación de PowerPoint</vt:lpstr>
      <vt:lpstr>Presentación de PowerPoint</vt:lpstr>
      <vt:lpstr>Presentación de PowerPoint</vt:lpstr>
      <vt:lpstr>6. Ejemplo de actividad Para Recolectar Datos</vt:lpstr>
      <vt:lpstr>Presentación de PowerPoint</vt:lpstr>
      <vt:lpstr>6. Ejemplo de actividad Para Analizar Causa Raiz </vt:lpstr>
      <vt:lpstr>Presentación de PowerPoint</vt:lpstr>
      <vt:lpstr>6. Ejemplo de actividad Para Generar Acciones</vt:lpstr>
      <vt:lpstr>Presentación de PowerPoint</vt:lpstr>
      <vt:lpstr>Presentación de PowerPoint</vt:lpstr>
      <vt:lpstr>Presentación de PowerPoint</vt:lpstr>
      <vt:lpstr>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caro&amp;niko</dc:creator>
  <cp:lastModifiedBy>caro&amp;niko</cp:lastModifiedBy>
  <cp:revision>35</cp:revision>
  <dcterms:created xsi:type="dcterms:W3CDTF">2018-12-26T20:11:14Z</dcterms:created>
  <dcterms:modified xsi:type="dcterms:W3CDTF">2018-12-28T01:55:07Z</dcterms:modified>
</cp:coreProperties>
</file>